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omments/modernComment_175_E0B75B9.xml" ContentType="application/vnd.ms-powerpoint.comment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53" r:id="rId2"/>
    <p:sldId id="307" r:id="rId3"/>
    <p:sldId id="367" r:id="rId4"/>
    <p:sldId id="362" r:id="rId5"/>
    <p:sldId id="373" r:id="rId6"/>
    <p:sldId id="380" r:id="rId7"/>
    <p:sldId id="351" r:id="rId8"/>
    <p:sldId id="368" r:id="rId9"/>
    <p:sldId id="369" r:id="rId10"/>
    <p:sldId id="370" r:id="rId11"/>
    <p:sldId id="383" r:id="rId12"/>
    <p:sldId id="371" r:id="rId13"/>
    <p:sldId id="372" r:id="rId14"/>
    <p:sldId id="379" r:id="rId15"/>
    <p:sldId id="386" r:id="rId16"/>
    <p:sldId id="387" r:id="rId17"/>
    <p:sldId id="382" r:id="rId18"/>
    <p:sldId id="3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9D5905-F764-2687-DE4C-0EFB8A870AB4}" name="McAllister, Angel (CHE)" initials="AM" userId="S::AMcAllister@che.in.gov::348e8caa-82a2-4ccc-a859-24732353f940" providerId="AD"/>
  <p188:author id="{A8A14BB8-A70A-7B45-EF85-804C7E5F488F}" name="Price, Emily (CHE)" initials="EP" userId="S::EPrice@che.in.gov::2eee73a0-129a-40ba-bb3f-c35baeb8d888" providerId="AD"/>
  <p188:author id="{A2E059BD-1C98-6CD2-D0C7-E0C618EDF831}" name="Ashcraft, Michelle (CHE)" initials="MA" userId="S::MAshcraft@che.in.gov::3f7a5a23-1aa2-443d-a137-463d07bc31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11"/>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C3A499-C9B1-427F-A778-B65D473DB371}" v="6" dt="2026-03-12T16:22:08.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224"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modernComment_175_E0B75B9.xml><?xml version="1.0" encoding="utf-8"?>
<p188:cmLst xmlns:a="http://schemas.openxmlformats.org/drawingml/2006/main" xmlns:r="http://schemas.openxmlformats.org/officeDocument/2006/relationships" xmlns:p188="http://schemas.microsoft.com/office/powerpoint/2018/8/main">
  <p188:cm id="{86A54E4C-002F-4973-A6C5-3C31E0610642}" authorId="{A8A14BB8-A70A-7B45-EF85-804C7E5F488F}" created="2026-03-12T14:40:35.891">
    <ac:txMkLst xmlns:ac="http://schemas.microsoft.com/office/drawing/2013/main/command">
      <pc:docMk xmlns:pc="http://schemas.microsoft.com/office/powerpoint/2013/main/command"/>
      <pc:sldMk xmlns:pc="http://schemas.microsoft.com/office/powerpoint/2013/main/command" cId="235632057" sldId="373"/>
      <ac:spMk id="6" creationId="{613C8F38-D01C-2AC4-2B5B-D6F9FDF89F59}"/>
      <ac:txMk cp="354" len="146">
        <ac:context len="502" hash="203324372"/>
      </ac:txMk>
    </ac:txMkLst>
    <p188:pos x="9146164" y="3471263"/>
    <p188:txBody>
      <a:bodyPr/>
      <a:lstStyle/>
      <a:p>
        <a:r>
          <a:rPr lang="en-US"/>
          <a:t>Moved exceptions to the end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4778D-7CA3-4373-A7D9-7039BA05F5B7}"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844E7-14BC-4895-80BC-D9F7463F8DCE}" type="slidenum">
              <a:rPr lang="en-US" smtClean="0"/>
              <a:t>‹#›</a:t>
            </a:fld>
            <a:endParaRPr lang="en-US"/>
          </a:p>
        </p:txBody>
      </p:sp>
    </p:spTree>
    <p:extLst>
      <p:ext uri="{BB962C8B-B14F-4D97-AF65-F5344CB8AC3E}">
        <p14:creationId xmlns:p14="http://schemas.microsoft.com/office/powerpoint/2010/main" val="279227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T2T is added to the new PPAs – no more grant agreements will be required for disbursements. </a:t>
            </a:r>
          </a:p>
          <a:p>
            <a:r>
              <a:rPr lang="en-US"/>
              <a:t>Additional language regarding security breach, data, and claims language has been added to the new PPAs.</a:t>
            </a:r>
          </a:p>
          <a:p>
            <a:endParaRPr lang="en-US"/>
          </a:p>
        </p:txBody>
      </p:sp>
      <p:sp>
        <p:nvSpPr>
          <p:cNvPr id="4" name="Slide Number Placeholder 3"/>
          <p:cNvSpPr>
            <a:spLocks noGrp="1"/>
          </p:cNvSpPr>
          <p:nvPr>
            <p:ph type="sldNum" sz="quarter" idx="5"/>
          </p:nvPr>
        </p:nvSpPr>
        <p:spPr/>
        <p:txBody>
          <a:bodyPr/>
          <a:lstStyle/>
          <a:p>
            <a:fld id="{69D844E7-14BC-4895-80BC-D9F7463F8DCE}" type="slidenum">
              <a:rPr lang="en-US" smtClean="0"/>
              <a:t>8</a:t>
            </a:fld>
            <a:endParaRPr lang="en-US"/>
          </a:p>
        </p:txBody>
      </p:sp>
    </p:spTree>
    <p:extLst>
      <p:ext uri="{BB962C8B-B14F-4D97-AF65-F5344CB8AC3E}">
        <p14:creationId xmlns:p14="http://schemas.microsoft.com/office/powerpoint/2010/main" val="280202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EEE5-E1B4-C30B-BAA4-A20323F2DE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8D8E32-2E4A-C350-DCDC-5919119EA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A37F58-22D6-155D-408E-307297AFF6E1}"/>
              </a:ext>
            </a:extLst>
          </p:cNvPr>
          <p:cNvSpPr>
            <a:spLocks noGrp="1"/>
          </p:cNvSpPr>
          <p:nvPr>
            <p:ph type="dt" sz="half" idx="10"/>
          </p:nvPr>
        </p:nvSpPr>
        <p:spPr/>
        <p:txBody>
          <a:bodyPr/>
          <a:lstStyle/>
          <a:p>
            <a:fld id="{3C03529A-75E3-456F-89AC-E80A6447675C}" type="datetimeFigureOut">
              <a:rPr lang="en-US" smtClean="0"/>
              <a:t>3/24/2026</a:t>
            </a:fld>
            <a:endParaRPr lang="en-US"/>
          </a:p>
        </p:txBody>
      </p:sp>
      <p:sp>
        <p:nvSpPr>
          <p:cNvPr id="5" name="Footer Placeholder 4">
            <a:extLst>
              <a:ext uri="{FF2B5EF4-FFF2-40B4-BE49-F238E27FC236}">
                <a16:creationId xmlns:a16="http://schemas.microsoft.com/office/drawing/2014/main" id="{FA898CAA-6751-B045-A8AA-612D578D4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016C5-4241-932D-C4BA-612599426923}"/>
              </a:ext>
            </a:extLst>
          </p:cNvPr>
          <p:cNvSpPr>
            <a:spLocks noGrp="1"/>
          </p:cNvSpPr>
          <p:nvPr>
            <p:ph type="sldNum" sz="quarter" idx="12"/>
          </p:nvPr>
        </p:nvSpPr>
        <p:spPr/>
        <p:txBody>
          <a:bodyPr/>
          <a:lstStyle/>
          <a:p>
            <a:fld id="{DB688AF4-3A22-475C-8365-6F08EF5D9E0A}" type="slidenum">
              <a:rPr lang="en-US" smtClean="0"/>
              <a:t>‹#›</a:t>
            </a:fld>
            <a:endParaRPr lang="en-US"/>
          </a:p>
        </p:txBody>
      </p:sp>
    </p:spTree>
    <p:extLst>
      <p:ext uri="{BB962C8B-B14F-4D97-AF65-F5344CB8AC3E}">
        <p14:creationId xmlns:p14="http://schemas.microsoft.com/office/powerpoint/2010/main" val="272435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6B132-BB4B-F662-BA1B-7FE5C085AC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93319A-FC46-3399-E74B-FC9D784AB6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8FD82-80D9-5739-6DBE-4B46C503A76C}"/>
              </a:ext>
            </a:extLst>
          </p:cNvPr>
          <p:cNvSpPr>
            <a:spLocks noGrp="1"/>
          </p:cNvSpPr>
          <p:nvPr>
            <p:ph type="dt" sz="half" idx="10"/>
          </p:nvPr>
        </p:nvSpPr>
        <p:spPr/>
        <p:txBody>
          <a:bodyPr/>
          <a:lstStyle/>
          <a:p>
            <a:fld id="{3C03529A-75E3-456F-89AC-E80A6447675C}" type="datetimeFigureOut">
              <a:rPr lang="en-US" smtClean="0"/>
              <a:t>3/24/2026</a:t>
            </a:fld>
            <a:endParaRPr lang="en-US"/>
          </a:p>
        </p:txBody>
      </p:sp>
      <p:sp>
        <p:nvSpPr>
          <p:cNvPr id="5" name="Footer Placeholder 4">
            <a:extLst>
              <a:ext uri="{FF2B5EF4-FFF2-40B4-BE49-F238E27FC236}">
                <a16:creationId xmlns:a16="http://schemas.microsoft.com/office/drawing/2014/main" id="{0E14701C-7459-DD80-4724-3D06176DA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6032B-E6F8-2994-838E-4C45D5FFC4BC}"/>
              </a:ext>
            </a:extLst>
          </p:cNvPr>
          <p:cNvSpPr>
            <a:spLocks noGrp="1"/>
          </p:cNvSpPr>
          <p:nvPr>
            <p:ph type="sldNum" sz="quarter" idx="12"/>
          </p:nvPr>
        </p:nvSpPr>
        <p:spPr/>
        <p:txBody>
          <a:bodyPr/>
          <a:lstStyle/>
          <a:p>
            <a:fld id="{DB688AF4-3A22-475C-8365-6F08EF5D9E0A}" type="slidenum">
              <a:rPr lang="en-US" smtClean="0"/>
              <a:t>‹#›</a:t>
            </a:fld>
            <a:endParaRPr lang="en-US"/>
          </a:p>
        </p:txBody>
      </p:sp>
    </p:spTree>
    <p:extLst>
      <p:ext uri="{BB962C8B-B14F-4D97-AF65-F5344CB8AC3E}">
        <p14:creationId xmlns:p14="http://schemas.microsoft.com/office/powerpoint/2010/main" val="281460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32A0B2-5A8C-8036-D3CF-023BC90635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1E8A5A-77F9-6A92-8D81-75AA7AB1E9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FE12F-CF3E-22AB-DE33-CAC8637892DE}"/>
              </a:ext>
            </a:extLst>
          </p:cNvPr>
          <p:cNvSpPr>
            <a:spLocks noGrp="1"/>
          </p:cNvSpPr>
          <p:nvPr>
            <p:ph type="dt" sz="half" idx="10"/>
          </p:nvPr>
        </p:nvSpPr>
        <p:spPr/>
        <p:txBody>
          <a:bodyPr/>
          <a:lstStyle/>
          <a:p>
            <a:fld id="{3C03529A-75E3-456F-89AC-E80A6447675C}" type="datetimeFigureOut">
              <a:rPr lang="en-US" smtClean="0"/>
              <a:t>3/24/2026</a:t>
            </a:fld>
            <a:endParaRPr lang="en-US"/>
          </a:p>
        </p:txBody>
      </p:sp>
      <p:sp>
        <p:nvSpPr>
          <p:cNvPr id="5" name="Footer Placeholder 4">
            <a:extLst>
              <a:ext uri="{FF2B5EF4-FFF2-40B4-BE49-F238E27FC236}">
                <a16:creationId xmlns:a16="http://schemas.microsoft.com/office/drawing/2014/main" id="{5485B914-E6B9-BF94-1468-929DA0D23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E0EE0-1B1D-3AE5-530B-A0D92AA5FAA4}"/>
              </a:ext>
            </a:extLst>
          </p:cNvPr>
          <p:cNvSpPr>
            <a:spLocks noGrp="1"/>
          </p:cNvSpPr>
          <p:nvPr>
            <p:ph type="sldNum" sz="quarter" idx="12"/>
          </p:nvPr>
        </p:nvSpPr>
        <p:spPr/>
        <p:txBody>
          <a:bodyPr/>
          <a:lstStyle/>
          <a:p>
            <a:fld id="{DB688AF4-3A22-475C-8365-6F08EF5D9E0A}" type="slidenum">
              <a:rPr lang="en-US" smtClean="0"/>
              <a:t>‹#›</a:t>
            </a:fld>
            <a:endParaRPr lang="en-US"/>
          </a:p>
        </p:txBody>
      </p:sp>
    </p:spTree>
    <p:extLst>
      <p:ext uri="{BB962C8B-B14F-4D97-AF65-F5344CB8AC3E}">
        <p14:creationId xmlns:p14="http://schemas.microsoft.com/office/powerpoint/2010/main" val="158844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CF3184-ED01-6D14-860D-502324F22BAF}"/>
              </a:ext>
            </a:extLst>
          </p:cNvPr>
          <p:cNvPicPr>
            <a:picLocks noChangeAspect="1"/>
          </p:cNvPicPr>
          <p:nvPr userDrawn="1"/>
        </p:nvPicPr>
        <p:blipFill>
          <a:blip r:embed="rId2"/>
          <a:stretch>
            <a:fillRect/>
          </a:stretch>
        </p:blipFill>
        <p:spPr>
          <a:xfrm>
            <a:off x="0" y="-1604"/>
            <a:ext cx="12193265" cy="6859604"/>
          </a:xfrm>
          <a:prstGeom prst="rect">
            <a:avLst/>
          </a:prstGeom>
        </p:spPr>
      </p:pic>
      <p:sp>
        <p:nvSpPr>
          <p:cNvPr id="2" name="Title 1"/>
          <p:cNvSpPr>
            <a:spLocks noGrp="1"/>
          </p:cNvSpPr>
          <p:nvPr>
            <p:ph type="ctrTitle" hasCustomPrompt="1"/>
          </p:nvPr>
        </p:nvSpPr>
        <p:spPr>
          <a:xfrm>
            <a:off x="1950149" y="1730298"/>
            <a:ext cx="8291703" cy="841207"/>
          </a:xfrm>
          <a:prstGeom prst="rect">
            <a:avLst/>
          </a:prstGeom>
        </p:spPr>
        <p:txBody>
          <a:bodyPr anchor="b">
            <a:normAutofit/>
          </a:bodyPr>
          <a:lstStyle>
            <a:lvl1pPr algn="ctr">
              <a:defRPr sz="4799" b="1" cap="all" baseline="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defRPr>
            </a:lvl1pPr>
          </a:lstStyle>
          <a:p>
            <a:r>
              <a:rPr lang="en-US"/>
              <a:t>TITLE OF PRESENTATION</a:t>
            </a:r>
          </a:p>
        </p:txBody>
      </p:sp>
      <p:sp>
        <p:nvSpPr>
          <p:cNvPr id="12" name="AutoShape 17">
            <a:extLst>
              <a:ext uri="{FF2B5EF4-FFF2-40B4-BE49-F238E27FC236}">
                <a16:creationId xmlns:a16="http://schemas.microsoft.com/office/drawing/2014/main" id="{539624C5-4630-0F23-A885-703F66519BB9}"/>
              </a:ext>
            </a:extLst>
          </p:cNvPr>
          <p:cNvSpPr/>
          <p:nvPr userDrawn="1"/>
        </p:nvSpPr>
        <p:spPr>
          <a:xfrm>
            <a:off x="4152328" y="3505200"/>
            <a:ext cx="3887344" cy="0"/>
          </a:xfrm>
          <a:prstGeom prst="line">
            <a:avLst/>
          </a:prstGeom>
          <a:ln w="47625" cap="flat">
            <a:solidFill>
              <a:schemeClr val="bg1"/>
            </a:solidFill>
            <a:prstDash val="solid"/>
            <a:headEnd type="none" w="sm" len="sm"/>
            <a:tailEnd type="none" w="sm" len="sm"/>
          </a:ln>
        </p:spPr>
        <p:txBody>
          <a:bodyPr/>
          <a:lstStyle/>
          <a:p>
            <a:endParaRPr lang="en-US" sz="800">
              <a:latin typeface="+mn-lt"/>
            </a:endParaRPr>
          </a:p>
        </p:txBody>
      </p:sp>
      <p:sp>
        <p:nvSpPr>
          <p:cNvPr id="17" name="Text Placeholder 58">
            <a:extLst>
              <a:ext uri="{FF2B5EF4-FFF2-40B4-BE49-F238E27FC236}">
                <a16:creationId xmlns:a16="http://schemas.microsoft.com/office/drawing/2014/main" id="{2C82B2CF-A816-EDD0-F231-A736ECA9C984}"/>
              </a:ext>
            </a:extLst>
          </p:cNvPr>
          <p:cNvSpPr>
            <a:spLocks noGrp="1"/>
          </p:cNvSpPr>
          <p:nvPr>
            <p:ph type="body" sz="quarter" idx="12" hasCustomPrompt="1"/>
          </p:nvPr>
        </p:nvSpPr>
        <p:spPr>
          <a:xfrm>
            <a:off x="2324100" y="2675791"/>
            <a:ext cx="7543800" cy="588221"/>
          </a:xfrm>
          <a:prstGeom prst="rect">
            <a:avLst/>
          </a:prstGeom>
        </p:spPr>
        <p:txBody>
          <a:bodyPr anchor="ctr"/>
          <a:lstStyle>
            <a:lvl1pPr marL="0" indent="0" algn="ctr">
              <a:buFontTx/>
              <a:buNone/>
              <a:defRPr sz="3299" b="0">
                <a:solidFill>
                  <a:srgbClr val="FFC000"/>
                </a:solidFill>
                <a:latin typeface="Arial" panose="020B0604020202020204" pitchFamily="34" charset="0"/>
                <a:ea typeface="Calibri" panose="020F0502020204030204" pitchFamily="34" charset="0"/>
                <a:cs typeface="Arial" panose="020B0604020202020204" pitchFamily="34" charset="0"/>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a:t>Subtitle</a:t>
            </a:r>
          </a:p>
        </p:txBody>
      </p:sp>
      <p:sp>
        <p:nvSpPr>
          <p:cNvPr id="19" name="Text Placeholder 58">
            <a:extLst>
              <a:ext uri="{FF2B5EF4-FFF2-40B4-BE49-F238E27FC236}">
                <a16:creationId xmlns:a16="http://schemas.microsoft.com/office/drawing/2014/main" id="{0D7EEE31-3555-042C-0218-39C1FE9F8D51}"/>
              </a:ext>
            </a:extLst>
          </p:cNvPr>
          <p:cNvSpPr>
            <a:spLocks noGrp="1"/>
          </p:cNvSpPr>
          <p:nvPr>
            <p:ph type="body" sz="quarter" idx="10" hasCustomPrompt="1"/>
          </p:nvPr>
        </p:nvSpPr>
        <p:spPr>
          <a:xfrm>
            <a:off x="2324100" y="3907580"/>
            <a:ext cx="7543800" cy="588221"/>
          </a:xfrm>
          <a:prstGeom prst="rect">
            <a:avLst/>
          </a:prstGeom>
        </p:spPr>
        <p:txBody>
          <a:bodyPr anchor="ctr"/>
          <a:lstStyle>
            <a:lvl1pPr marL="0" indent="0" algn="ctr">
              <a:buFontTx/>
              <a:buNone/>
              <a:defRPr sz="2400">
                <a:solidFill>
                  <a:schemeClr val="bg1"/>
                </a:solidFill>
                <a:latin typeface="Arial" panose="020B0604020202020204" pitchFamily="34" charset="0"/>
                <a:cs typeface="Arial" panose="020B0604020202020204" pitchFamily="34" charset="0"/>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a:t>Name, Title</a:t>
            </a:r>
          </a:p>
        </p:txBody>
      </p:sp>
      <p:sp>
        <p:nvSpPr>
          <p:cNvPr id="20" name="Text Placeholder 58">
            <a:extLst>
              <a:ext uri="{FF2B5EF4-FFF2-40B4-BE49-F238E27FC236}">
                <a16:creationId xmlns:a16="http://schemas.microsoft.com/office/drawing/2014/main" id="{760F024C-DC7F-3FEA-4451-0E1C6409ED10}"/>
              </a:ext>
            </a:extLst>
          </p:cNvPr>
          <p:cNvSpPr>
            <a:spLocks noGrp="1"/>
          </p:cNvSpPr>
          <p:nvPr>
            <p:ph type="body" sz="quarter" idx="11" hasCustomPrompt="1"/>
          </p:nvPr>
        </p:nvSpPr>
        <p:spPr>
          <a:xfrm>
            <a:off x="2324100" y="4556735"/>
            <a:ext cx="7543800" cy="588221"/>
          </a:xfrm>
          <a:prstGeom prst="rect">
            <a:avLst/>
          </a:prstGeom>
        </p:spPr>
        <p:txBody>
          <a:bodyPr anchor="ctr"/>
          <a:lstStyle>
            <a:lvl1pPr marL="0" indent="0" algn="ctr">
              <a:buFontTx/>
              <a:buNone/>
              <a:defRPr sz="2400">
                <a:solidFill>
                  <a:schemeClr val="bg1">
                    <a:lumMod val="75000"/>
                  </a:schemeClr>
                </a:solidFill>
                <a:latin typeface="Arial" panose="020B0604020202020204" pitchFamily="34" charset="0"/>
                <a:cs typeface="Arial" panose="020B0604020202020204" pitchFamily="34" charset="0"/>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a:t>Date</a:t>
            </a:r>
          </a:p>
        </p:txBody>
      </p:sp>
      <p:sp>
        <p:nvSpPr>
          <p:cNvPr id="13" name="TextBox 12">
            <a:extLst>
              <a:ext uri="{FF2B5EF4-FFF2-40B4-BE49-F238E27FC236}">
                <a16:creationId xmlns:a16="http://schemas.microsoft.com/office/drawing/2014/main" id="{37A5350A-F48C-62B5-EBF3-37EC6BB3462B}"/>
              </a:ext>
            </a:extLst>
          </p:cNvPr>
          <p:cNvSpPr txBox="1">
            <a:spLocks noGrp="1" noRot="1" noMove="1" noResize="1" noEditPoints="1" noAdjustHandles="1" noChangeArrowheads="1" noChangeShapeType="1"/>
          </p:cNvSpPr>
          <p:nvPr userDrawn="1"/>
        </p:nvSpPr>
        <p:spPr>
          <a:xfrm>
            <a:off x="523807" y="6202741"/>
            <a:ext cx="599997" cy="246221"/>
          </a:xfrm>
          <a:prstGeom prst="rect">
            <a:avLst/>
          </a:prstGeom>
          <a:noFill/>
        </p:spPr>
        <p:txBody>
          <a:bodyPr wrap="square" rtlCol="0">
            <a:spAutoFit/>
          </a:bodyPr>
          <a:lstStyle/>
          <a:p>
            <a:fld id="{34E37E18-F9A8-463F-B659-07B85AC74468}" type="slidenum">
              <a:rPr lang="en-US" sz="1000" smtClean="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a:t>
            </a:fld>
            <a:endParaRPr lang="en-US" sz="100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7590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Dark Blu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100" y="382379"/>
            <a:ext cx="7378752" cy="883473"/>
          </a:xfrm>
          <a:prstGeom prst="rect">
            <a:avLst/>
          </a:prstGeom>
        </p:spPr>
        <p:txBody>
          <a:bodyPr anchor="ctr">
            <a:normAutofit/>
          </a:bodyPr>
          <a:lstStyle>
            <a:lvl1pPr algn="ctr">
              <a:defRPr sz="3999" b="1" cap="all" baseline="0">
                <a:solidFill>
                  <a:srgbClr val="4D515A"/>
                </a:solidFill>
                <a:latin typeface="Arial" panose="020B0604020202020204" pitchFamily="34" charset="0"/>
                <a:ea typeface="Calibri" panose="020F0502020204030204" pitchFamily="34" charset="0"/>
                <a:cs typeface="Arial" panose="020B0604020202020204" pitchFamily="34" charset="0"/>
              </a:defRPr>
            </a:lvl1pPr>
          </a:lstStyle>
          <a:p>
            <a:r>
              <a:rPr lang="en-US"/>
              <a:t>SLIDE TITLE</a:t>
            </a:r>
          </a:p>
        </p:txBody>
      </p:sp>
      <p:grpSp>
        <p:nvGrpSpPr>
          <p:cNvPr id="4" name="Group 5">
            <a:extLst>
              <a:ext uri="{FF2B5EF4-FFF2-40B4-BE49-F238E27FC236}">
                <a16:creationId xmlns:a16="http://schemas.microsoft.com/office/drawing/2014/main" id="{0BDD82F1-C2B3-5C66-264C-2001CD453D77}"/>
              </a:ext>
            </a:extLst>
          </p:cNvPr>
          <p:cNvGrpSpPr>
            <a:grpSpLocks noChangeAspect="1"/>
          </p:cNvGrpSpPr>
          <p:nvPr userDrawn="1"/>
        </p:nvGrpSpPr>
        <p:grpSpPr>
          <a:xfrm flipH="1">
            <a:off x="7784048" y="379204"/>
            <a:ext cx="3974641" cy="2235736"/>
            <a:chOff x="0" y="0"/>
            <a:chExt cx="6089457" cy="3425320"/>
          </a:xfrm>
          <a:solidFill>
            <a:srgbClr val="006A90"/>
          </a:solidFill>
        </p:grpSpPr>
        <p:sp>
          <p:nvSpPr>
            <p:cNvPr id="5" name="Freeform 6">
              <a:extLst>
                <a:ext uri="{FF2B5EF4-FFF2-40B4-BE49-F238E27FC236}">
                  <a16:creationId xmlns:a16="http://schemas.microsoft.com/office/drawing/2014/main" id="{FEBB5654-4C79-3A52-4FC4-BFF60A42D640}"/>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p:spPr>
          <p:txBody>
            <a:bodyPr/>
            <a:lstStyle/>
            <a:p>
              <a:endParaRPr lang="en-US" sz="800"/>
            </a:p>
          </p:txBody>
        </p:sp>
        <p:sp>
          <p:nvSpPr>
            <p:cNvPr id="6" name="Freeform 7">
              <a:extLst>
                <a:ext uri="{FF2B5EF4-FFF2-40B4-BE49-F238E27FC236}">
                  <a16:creationId xmlns:a16="http://schemas.microsoft.com/office/drawing/2014/main" id="{E95F74C7-BF27-42E7-882B-81210654BAF5}"/>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a:ln w="12700">
              <a:noFill/>
            </a:ln>
          </p:spPr>
          <p:txBody>
            <a:bodyPr/>
            <a:lstStyle/>
            <a:p>
              <a:endParaRPr lang="en-US" sz="800"/>
            </a:p>
          </p:txBody>
        </p:sp>
      </p:grpSp>
      <p:sp>
        <p:nvSpPr>
          <p:cNvPr id="9" name="TextBox 8">
            <a:extLst>
              <a:ext uri="{FF2B5EF4-FFF2-40B4-BE49-F238E27FC236}">
                <a16:creationId xmlns:a16="http://schemas.microsoft.com/office/drawing/2014/main" id="{D6F5F3E6-BAC5-454E-EAB9-69929B08DBF8}"/>
              </a:ext>
            </a:extLst>
          </p:cNvPr>
          <p:cNvSpPr txBox="1">
            <a:spLocks noGrp="1" noRot="1" noMove="1" noResize="1" noEditPoints="1" noAdjustHandles="1" noChangeArrowheads="1" noChangeShapeType="1"/>
          </p:cNvSpPr>
          <p:nvPr userDrawn="1"/>
        </p:nvSpPr>
        <p:spPr>
          <a:xfrm>
            <a:off x="523807" y="6202741"/>
            <a:ext cx="599997" cy="246221"/>
          </a:xfrm>
          <a:prstGeom prst="rect">
            <a:avLst/>
          </a:prstGeom>
          <a:noFill/>
        </p:spPr>
        <p:txBody>
          <a:bodyPr wrap="square" rtlCol="0">
            <a:spAutoFit/>
          </a:bodyPr>
          <a:lstStyle/>
          <a:p>
            <a:fld id="{34E37E18-F9A8-463F-B659-07B85AC74468}" type="slidenum">
              <a:rPr lang="en-US" sz="1000" smtClean="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fld>
            <a:endParaRPr lang="en-US" sz="100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05CE6A52-CA03-DCB4-913F-FD3BBD8BAE46}"/>
              </a:ext>
            </a:extLst>
          </p:cNvPr>
          <p:cNvSpPr txBox="1"/>
          <p:nvPr userDrawn="1"/>
        </p:nvSpPr>
        <p:spPr>
          <a:xfrm>
            <a:off x="4953000" y="6131261"/>
            <a:ext cx="2286000" cy="338554"/>
          </a:xfrm>
          <a:prstGeom prst="rect">
            <a:avLst/>
          </a:prstGeom>
          <a:noFill/>
        </p:spPr>
        <p:txBody>
          <a:bodyPr wrap="square" rtlCol="0">
            <a:spAutoFit/>
          </a:bodyPr>
          <a:lstStyle/>
          <a:p>
            <a:pPr algn="ctr"/>
            <a:r>
              <a:rPr lang="en-US" sz="1600" b="1">
                <a:solidFill>
                  <a:srgbClr val="838787"/>
                </a:solidFill>
                <a:latin typeface="Arial" panose="020B0604020202020204" pitchFamily="34" charset="0"/>
                <a:cs typeface="Arial" panose="020B0604020202020204" pitchFamily="34" charset="0"/>
              </a:rPr>
              <a:t>CHE.IN.gov</a:t>
            </a:r>
          </a:p>
        </p:txBody>
      </p:sp>
      <p:sp>
        <p:nvSpPr>
          <p:cNvPr id="8" name="Content Placeholder 2">
            <a:extLst>
              <a:ext uri="{FF2B5EF4-FFF2-40B4-BE49-F238E27FC236}">
                <a16:creationId xmlns:a16="http://schemas.microsoft.com/office/drawing/2014/main" id="{1D170643-77AE-5261-11E6-1C33BDDFAB75}"/>
              </a:ext>
            </a:extLst>
          </p:cNvPr>
          <p:cNvSpPr>
            <a:spLocks noGrp="1"/>
          </p:cNvSpPr>
          <p:nvPr>
            <p:ph idx="10"/>
          </p:nvPr>
        </p:nvSpPr>
        <p:spPr>
          <a:xfrm>
            <a:off x="459848" y="1524001"/>
            <a:ext cx="8592990" cy="4238625"/>
          </a:xfrm>
          <a:prstGeom prst="rect">
            <a:avLst/>
          </a:prstGeom>
        </p:spPr>
        <p:txBody>
          <a:bodyPr lIns="91440">
            <a:normAutofit/>
          </a:bodyPr>
          <a:lstStyle>
            <a:lvl1pPr marL="371401" indent="-371401">
              <a:lnSpc>
                <a:spcPct val="125000"/>
              </a:lnSpc>
              <a:spcBef>
                <a:spcPts val="600"/>
              </a:spcBef>
              <a:spcAft>
                <a:spcPts val="600"/>
              </a:spcAft>
              <a:buClr>
                <a:srgbClr val="1391C1"/>
              </a:buClr>
              <a:buFont typeface="Wingdings 3" panose="05040102010807070707" pitchFamily="18" charset="2"/>
              <a:buChar char="u"/>
              <a:defRPr sz="2200">
                <a:solidFill>
                  <a:srgbClr val="4D515A"/>
                </a:solidFill>
                <a:latin typeface="Arial" panose="020B0604020202020204" pitchFamily="34" charset="0"/>
                <a:ea typeface="Calibri" panose="020F0502020204030204" pitchFamily="34" charset="0"/>
                <a:cs typeface="Arial" panose="020B0604020202020204" pitchFamily="34" charset="0"/>
              </a:defRPr>
            </a:lvl1pPr>
            <a:lvl2pPr marL="799940" indent="-342831">
              <a:lnSpc>
                <a:spcPct val="125000"/>
              </a:lnSpc>
              <a:spcBef>
                <a:spcPts val="600"/>
              </a:spcBef>
              <a:spcAft>
                <a:spcPts val="600"/>
              </a:spcAft>
              <a:buClr>
                <a:srgbClr val="1391C1"/>
              </a:buClr>
              <a:buSzPct val="90000"/>
              <a:buFont typeface="Wingdings 3" panose="05040102010807070707" pitchFamily="18" charset="2"/>
              <a:buChar char="u"/>
              <a:defRPr sz="2000">
                <a:solidFill>
                  <a:srgbClr val="4D515A"/>
                </a:solidFill>
                <a:latin typeface="Arial" panose="020B0604020202020204" pitchFamily="34" charset="0"/>
                <a:ea typeface="Calibri" panose="020F0502020204030204" pitchFamily="34" charset="0"/>
                <a:cs typeface="Arial" panose="020B0604020202020204" pitchFamily="34" charset="0"/>
              </a:defRPr>
            </a:lvl2pPr>
            <a:lvl3pPr marL="1199910" indent="-285693">
              <a:lnSpc>
                <a:spcPct val="125000"/>
              </a:lnSpc>
              <a:spcBef>
                <a:spcPts val="600"/>
              </a:spcBef>
              <a:spcAft>
                <a:spcPts val="600"/>
              </a:spcAft>
              <a:buClr>
                <a:srgbClr val="1391C1"/>
              </a:buClr>
              <a:buSzPct val="80000"/>
              <a:buFont typeface="Wingdings 3" panose="05040102010807070707" pitchFamily="18" charset="2"/>
              <a:buChar char="u"/>
              <a:defRPr sz="1800">
                <a:solidFill>
                  <a:srgbClr val="4D515A"/>
                </a:solidFill>
                <a:latin typeface="Arial" panose="020B0604020202020204" pitchFamily="34" charset="0"/>
                <a:ea typeface="Calibri" panose="020F0502020204030204" pitchFamily="34" charset="0"/>
                <a:cs typeface="Arial" panose="020B0604020202020204" pitchFamily="34" charset="0"/>
              </a:defRPr>
            </a:lvl3pPr>
            <a:lvl4pPr marL="1599880" indent="-228554">
              <a:buClr>
                <a:srgbClr val="1391C1"/>
              </a:buClr>
              <a:buFont typeface="Wingdings 3" panose="05040102010807070707" pitchFamily="18" charset="2"/>
              <a:buChar char=""/>
              <a:defRPr sz="1000"/>
            </a:lvl4pPr>
            <a:lvl5pPr marL="2056989" indent="-228554">
              <a:buClr>
                <a:srgbClr val="1391C1"/>
              </a:buClr>
              <a:buFont typeface="Wingdings 3" panose="05040102010807070707" pitchFamily="18" charset="2"/>
              <a:buChar char=""/>
              <a:defRPr sz="1000"/>
            </a:lvl5pPr>
          </a:lstStyle>
          <a:p>
            <a:pPr lvl="0"/>
            <a:r>
              <a:rPr lang="en-US"/>
              <a:t>Click to edit Master text styles</a:t>
            </a:r>
          </a:p>
          <a:p>
            <a:pPr lvl="1"/>
            <a:r>
              <a:rPr lang="en-US"/>
              <a:t>Second level</a:t>
            </a:r>
          </a:p>
          <a:p>
            <a:pPr lvl="2"/>
            <a:r>
              <a:rPr lang="en-US"/>
              <a:t>Third level</a:t>
            </a:r>
          </a:p>
        </p:txBody>
      </p:sp>
      <p:pic>
        <p:nvPicPr>
          <p:cNvPr id="11" name="Picture 10" descr="A picture containing calendar&#10;&#10;AI-generated content may be incorrect.">
            <a:extLst>
              <a:ext uri="{FF2B5EF4-FFF2-40B4-BE49-F238E27FC236}">
                <a16:creationId xmlns:a16="http://schemas.microsoft.com/office/drawing/2014/main" id="{8EEFAED9-2AD1-7983-5F73-54C1BE222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9365" y="639180"/>
            <a:ext cx="1118186" cy="883474"/>
          </a:xfrm>
          <a:prstGeom prst="rect">
            <a:avLst/>
          </a:prstGeom>
        </p:spPr>
      </p:pic>
    </p:spTree>
    <p:extLst>
      <p:ext uri="{BB962C8B-B14F-4D97-AF65-F5344CB8AC3E}">
        <p14:creationId xmlns:p14="http://schemas.microsoft.com/office/powerpoint/2010/main" val="49455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 Mid Blue Column">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5ACEE3D2-1449-9BD8-E913-063EA61F1550}"/>
              </a:ext>
            </a:extLst>
          </p:cNvPr>
          <p:cNvSpPr txBox="1"/>
          <p:nvPr userDrawn="1"/>
        </p:nvSpPr>
        <p:spPr>
          <a:xfrm>
            <a:off x="424343" y="380551"/>
            <a:ext cx="2357389" cy="6120298"/>
          </a:xfrm>
          <a:prstGeom prst="rect">
            <a:avLst/>
          </a:prstGeom>
          <a:solidFill>
            <a:srgbClr val="1391C1"/>
          </a:solidFill>
          <a:ln>
            <a:solidFill>
              <a:srgbClr val="006A90"/>
            </a:solidFill>
          </a:ln>
        </p:spPr>
        <p:txBody>
          <a:bodyPr lIns="16931" tIns="16931" rIns="16931" bIns="16931" rtlCol="0" anchor="ctr"/>
          <a:lstStyle/>
          <a:p>
            <a:pPr algn="ctr">
              <a:lnSpc>
                <a:spcPts val="1773"/>
              </a:lnSpc>
              <a:spcBef>
                <a:spcPct val="0"/>
              </a:spcBef>
            </a:pPr>
            <a:endParaRPr sz="800"/>
          </a:p>
        </p:txBody>
      </p:sp>
      <p:sp>
        <p:nvSpPr>
          <p:cNvPr id="2" name="Title 1"/>
          <p:cNvSpPr>
            <a:spLocks noGrp="1"/>
          </p:cNvSpPr>
          <p:nvPr>
            <p:ph type="title" hasCustomPrompt="1"/>
          </p:nvPr>
        </p:nvSpPr>
        <p:spPr>
          <a:xfrm>
            <a:off x="3285697" y="990600"/>
            <a:ext cx="8209482" cy="883473"/>
          </a:xfrm>
          <a:prstGeom prst="rect">
            <a:avLst/>
          </a:prstGeom>
        </p:spPr>
        <p:txBody>
          <a:bodyPr anchor="t">
            <a:normAutofit/>
          </a:bodyPr>
          <a:lstStyle>
            <a:lvl1pPr algn="l">
              <a:defRPr sz="3999" b="1" cap="all" baseline="0">
                <a:solidFill>
                  <a:srgbClr val="4D515A"/>
                </a:solidFill>
                <a:latin typeface="Arial" panose="020B0604020202020204" pitchFamily="34" charset="0"/>
                <a:ea typeface="Calibri" panose="020F0502020204030204" pitchFamily="34" charset="0"/>
                <a:cs typeface="Arial" panose="020B0604020202020204" pitchFamily="34" charset="0"/>
              </a:defRPr>
            </a:lvl1pPr>
          </a:lstStyle>
          <a:p>
            <a:r>
              <a:rPr lang="en-US"/>
              <a:t>SLIDE TITLE</a:t>
            </a:r>
          </a:p>
        </p:txBody>
      </p:sp>
      <p:sp>
        <p:nvSpPr>
          <p:cNvPr id="6" name="TextBox 5">
            <a:extLst>
              <a:ext uri="{FF2B5EF4-FFF2-40B4-BE49-F238E27FC236}">
                <a16:creationId xmlns:a16="http://schemas.microsoft.com/office/drawing/2014/main" id="{7051C909-8DC5-B77D-BD1C-66FE1BD73889}"/>
              </a:ext>
            </a:extLst>
          </p:cNvPr>
          <p:cNvSpPr txBox="1">
            <a:spLocks noGrp="1" noRot="1" noMove="1" noResize="1" noEditPoints="1" noAdjustHandles="1" noChangeArrowheads="1" noChangeShapeType="1"/>
          </p:cNvSpPr>
          <p:nvPr userDrawn="1"/>
        </p:nvSpPr>
        <p:spPr>
          <a:xfrm>
            <a:off x="523807" y="6202741"/>
            <a:ext cx="599997" cy="246221"/>
          </a:xfrm>
          <a:prstGeom prst="rect">
            <a:avLst/>
          </a:prstGeom>
          <a:noFill/>
        </p:spPr>
        <p:txBody>
          <a:bodyPr wrap="square" rtlCol="0">
            <a:spAutoFit/>
          </a:bodyPr>
          <a:lstStyle/>
          <a:p>
            <a:fld id="{34E37E18-F9A8-463F-B659-07B85AC74468}" type="slidenum">
              <a:rPr lang="en-US" sz="1000" smtClean="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a:t>
            </a:fld>
            <a:endParaRPr lang="en-US" sz="100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BB922323-3A17-0214-A03C-53E2E8647C18}"/>
              </a:ext>
            </a:extLst>
          </p:cNvPr>
          <p:cNvSpPr>
            <a:spLocks noGrp="1"/>
          </p:cNvSpPr>
          <p:nvPr>
            <p:ph idx="12"/>
          </p:nvPr>
        </p:nvSpPr>
        <p:spPr>
          <a:xfrm>
            <a:off x="3285697" y="2162175"/>
            <a:ext cx="8209482" cy="3495675"/>
          </a:xfrm>
          <a:prstGeom prst="rect">
            <a:avLst/>
          </a:prstGeom>
        </p:spPr>
        <p:txBody>
          <a:bodyPr lIns="91440">
            <a:normAutofit/>
          </a:bodyPr>
          <a:lstStyle>
            <a:lvl1pPr marL="371401" indent="-371401">
              <a:lnSpc>
                <a:spcPct val="125000"/>
              </a:lnSpc>
              <a:spcBef>
                <a:spcPts val="600"/>
              </a:spcBef>
              <a:spcAft>
                <a:spcPts val="600"/>
              </a:spcAft>
              <a:buClr>
                <a:srgbClr val="1391C1"/>
              </a:buClr>
              <a:buFont typeface="Wingdings 3" panose="05040102010807070707" pitchFamily="18" charset="2"/>
              <a:buChar char=""/>
              <a:defRPr sz="2200">
                <a:solidFill>
                  <a:srgbClr val="4D515A"/>
                </a:solidFill>
                <a:latin typeface="Arial" panose="020B0604020202020204" pitchFamily="34" charset="0"/>
                <a:ea typeface="Calibri" panose="020F0502020204030204" pitchFamily="34" charset="0"/>
                <a:cs typeface="Arial" panose="020B0604020202020204" pitchFamily="34" charset="0"/>
              </a:defRPr>
            </a:lvl1pPr>
            <a:lvl2pPr marL="799940" indent="-342831">
              <a:lnSpc>
                <a:spcPct val="125000"/>
              </a:lnSpc>
              <a:spcBef>
                <a:spcPts val="600"/>
              </a:spcBef>
              <a:spcAft>
                <a:spcPts val="600"/>
              </a:spcAft>
              <a:buClr>
                <a:srgbClr val="1391C1"/>
              </a:buClr>
              <a:buSzPct val="90000"/>
              <a:buFont typeface="Wingdings 3" panose="05040102010807070707" pitchFamily="18" charset="2"/>
              <a:buChar char="u"/>
              <a:defRPr sz="2000">
                <a:solidFill>
                  <a:srgbClr val="4D515A"/>
                </a:solidFill>
                <a:latin typeface="Arial" panose="020B0604020202020204" pitchFamily="34" charset="0"/>
                <a:ea typeface="Calibri" panose="020F0502020204030204" pitchFamily="34" charset="0"/>
                <a:cs typeface="Arial" panose="020B0604020202020204" pitchFamily="34" charset="0"/>
              </a:defRPr>
            </a:lvl2pPr>
            <a:lvl3pPr marL="1199910" indent="-285693">
              <a:lnSpc>
                <a:spcPct val="125000"/>
              </a:lnSpc>
              <a:spcBef>
                <a:spcPts val="600"/>
              </a:spcBef>
              <a:spcAft>
                <a:spcPts val="600"/>
              </a:spcAft>
              <a:buClr>
                <a:srgbClr val="1391C1"/>
              </a:buClr>
              <a:buSzPct val="80000"/>
              <a:buFont typeface="Wingdings 3" panose="05040102010807070707" pitchFamily="18" charset="2"/>
              <a:buChar char="u"/>
              <a:defRPr sz="1800">
                <a:solidFill>
                  <a:srgbClr val="4D515A"/>
                </a:solidFill>
                <a:latin typeface="Arial" panose="020B0604020202020204" pitchFamily="34" charset="0"/>
                <a:ea typeface="Calibri" panose="020F0502020204030204" pitchFamily="34" charset="0"/>
                <a:cs typeface="Arial" panose="020B0604020202020204" pitchFamily="34" charset="0"/>
              </a:defRPr>
            </a:lvl3pPr>
            <a:lvl4pPr marL="1599880" indent="-228554">
              <a:buClr>
                <a:srgbClr val="1391C1"/>
              </a:buClr>
              <a:buFont typeface="Wingdings 3" panose="05040102010807070707" pitchFamily="18" charset="2"/>
              <a:buChar char=""/>
              <a:defRPr sz="1000"/>
            </a:lvl4pPr>
            <a:lvl5pPr marL="2056989" indent="-228554">
              <a:buClr>
                <a:srgbClr val="1391C1"/>
              </a:buClr>
              <a:buFont typeface="Wingdings 3" panose="05040102010807070707" pitchFamily="18" charset="2"/>
              <a:buChar char=""/>
              <a:defRPr sz="1000"/>
            </a:lvl5pPr>
          </a:lstStyle>
          <a:p>
            <a:pPr lvl="0"/>
            <a:r>
              <a:rPr lang="en-US"/>
              <a:t>Click to edit Master text styles</a:t>
            </a:r>
          </a:p>
          <a:p>
            <a:pPr lvl="1"/>
            <a:r>
              <a:rPr lang="en-US"/>
              <a:t>Second level</a:t>
            </a:r>
          </a:p>
          <a:p>
            <a:pPr lvl="2"/>
            <a:r>
              <a:rPr lang="en-US"/>
              <a:t>Third level</a:t>
            </a:r>
          </a:p>
        </p:txBody>
      </p:sp>
      <p:sp>
        <p:nvSpPr>
          <p:cNvPr id="3" name="TextBox 2">
            <a:extLst>
              <a:ext uri="{FF2B5EF4-FFF2-40B4-BE49-F238E27FC236}">
                <a16:creationId xmlns:a16="http://schemas.microsoft.com/office/drawing/2014/main" id="{819A2185-01FB-4189-9288-FDB2211C0863}"/>
              </a:ext>
            </a:extLst>
          </p:cNvPr>
          <p:cNvSpPr txBox="1"/>
          <p:nvPr userDrawn="1"/>
        </p:nvSpPr>
        <p:spPr>
          <a:xfrm>
            <a:off x="4953000" y="6131261"/>
            <a:ext cx="2286000" cy="338554"/>
          </a:xfrm>
          <a:prstGeom prst="rect">
            <a:avLst/>
          </a:prstGeom>
          <a:noFill/>
        </p:spPr>
        <p:txBody>
          <a:bodyPr wrap="square" rtlCol="0">
            <a:spAutoFit/>
          </a:bodyPr>
          <a:lstStyle/>
          <a:p>
            <a:pPr algn="ctr"/>
            <a:r>
              <a:rPr lang="en-US" sz="1600" b="1">
                <a:solidFill>
                  <a:srgbClr val="838787"/>
                </a:solidFill>
                <a:latin typeface="Arial" panose="020B0604020202020204" pitchFamily="34" charset="0"/>
                <a:cs typeface="Arial" panose="020B0604020202020204" pitchFamily="34" charset="0"/>
              </a:rPr>
              <a:t>CHE.IN.gov</a:t>
            </a:r>
          </a:p>
        </p:txBody>
      </p:sp>
    </p:spTree>
    <p:extLst>
      <p:ext uri="{BB962C8B-B14F-4D97-AF65-F5344CB8AC3E}">
        <p14:creationId xmlns:p14="http://schemas.microsoft.com/office/powerpoint/2010/main" val="1924415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 Dark Blue Section">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21A507CC-B2E7-FAB4-A271-881D50F2C208}"/>
              </a:ext>
            </a:extLst>
          </p:cNvPr>
          <p:cNvSpPr/>
          <p:nvPr/>
        </p:nvSpPr>
        <p:spPr>
          <a:xfrm>
            <a:off x="424343" y="380552"/>
            <a:ext cx="4351733" cy="6120297"/>
          </a:xfrm>
          <a:custGeom>
            <a:avLst/>
            <a:gdLst/>
            <a:ahLst/>
            <a:cxnLst/>
            <a:rect l="l" t="t" r="r" b="b"/>
            <a:pathLst>
              <a:path w="1719203" h="2408651">
                <a:moveTo>
                  <a:pt x="0" y="0"/>
                </a:moveTo>
                <a:lnTo>
                  <a:pt x="1719203" y="0"/>
                </a:lnTo>
                <a:lnTo>
                  <a:pt x="1719203" y="2408651"/>
                </a:lnTo>
                <a:lnTo>
                  <a:pt x="0" y="2408651"/>
                </a:lnTo>
                <a:close/>
              </a:path>
            </a:pathLst>
          </a:custGeom>
          <a:solidFill>
            <a:srgbClr val="006A90"/>
          </a:solidFill>
        </p:spPr>
        <p:txBody>
          <a:bodyPr/>
          <a:lstStyle/>
          <a:p>
            <a:endParaRPr lang="en-US" sz="800"/>
          </a:p>
        </p:txBody>
      </p:sp>
      <p:sp>
        <p:nvSpPr>
          <p:cNvPr id="2" name="Title 1"/>
          <p:cNvSpPr>
            <a:spLocks noGrp="1"/>
          </p:cNvSpPr>
          <p:nvPr userDrawn="1">
            <p:ph type="title" hasCustomPrompt="1"/>
          </p:nvPr>
        </p:nvSpPr>
        <p:spPr>
          <a:xfrm>
            <a:off x="5299574" y="990600"/>
            <a:ext cx="6195605" cy="883473"/>
          </a:xfrm>
          <a:prstGeom prst="rect">
            <a:avLst/>
          </a:prstGeom>
        </p:spPr>
        <p:txBody>
          <a:bodyPr anchor="t">
            <a:normAutofit/>
          </a:bodyPr>
          <a:lstStyle>
            <a:lvl1pPr algn="l">
              <a:defRPr sz="4399"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sp>
        <p:nvSpPr>
          <p:cNvPr id="4" name="Content Placeholder 2">
            <a:extLst>
              <a:ext uri="{FF2B5EF4-FFF2-40B4-BE49-F238E27FC236}">
                <a16:creationId xmlns:a16="http://schemas.microsoft.com/office/drawing/2014/main" id="{49F40970-EEE0-184D-99A4-B48A8ED7FA61}"/>
              </a:ext>
            </a:extLst>
          </p:cNvPr>
          <p:cNvSpPr>
            <a:spLocks noGrp="1"/>
          </p:cNvSpPr>
          <p:nvPr userDrawn="1">
            <p:ph idx="13" hasCustomPrompt="1"/>
          </p:nvPr>
        </p:nvSpPr>
        <p:spPr>
          <a:xfrm>
            <a:off x="947841" y="990600"/>
            <a:ext cx="3290232" cy="4667250"/>
          </a:xfrm>
          <a:prstGeom prst="rect">
            <a:avLst/>
          </a:prstGeom>
        </p:spPr>
        <p:txBody>
          <a:bodyPr lIns="91440">
            <a:normAutofit/>
          </a:bodyPr>
          <a:lstStyle>
            <a:lvl1pPr marL="0" indent="0">
              <a:lnSpc>
                <a:spcPct val="125000"/>
              </a:lnSpc>
              <a:spcBef>
                <a:spcPts val="300"/>
              </a:spcBef>
              <a:spcAft>
                <a:spcPts val="300"/>
              </a:spcAft>
              <a:buClr>
                <a:srgbClr val="1391C1"/>
              </a:buClr>
              <a:buFont typeface="Wingdings 3" panose="05040102010807070707" pitchFamily="18" charset="2"/>
              <a:buNone/>
              <a:defRPr sz="2400">
                <a:solidFill>
                  <a:schemeClr val="bg1"/>
                </a:solidFill>
                <a:latin typeface="+mn-lt"/>
                <a:ea typeface="Calibri" panose="020F0502020204030204" pitchFamily="34" charset="0"/>
                <a:cs typeface="Calibri" panose="020F0502020204030204" pitchFamily="34" charset="0"/>
              </a:defRPr>
            </a:lvl1pPr>
            <a:lvl2pPr marL="457109" indent="0">
              <a:lnSpc>
                <a:spcPct val="125000"/>
              </a:lnSpc>
              <a:spcBef>
                <a:spcPts val="300"/>
              </a:spcBef>
              <a:spcAft>
                <a:spcPts val="300"/>
              </a:spcAft>
              <a:buClr>
                <a:srgbClr val="1391C1"/>
              </a:buClr>
              <a:buFont typeface="Wingdings 3" panose="05040102010807070707" pitchFamily="18" charset="2"/>
              <a:buNone/>
              <a:defRPr sz="16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914217" indent="0">
              <a:lnSpc>
                <a:spcPct val="125000"/>
              </a:lnSpc>
              <a:spcBef>
                <a:spcPts val="300"/>
              </a:spcBef>
              <a:spcAft>
                <a:spcPts val="300"/>
              </a:spcAft>
              <a:buClr>
                <a:srgbClr val="1391C1"/>
              </a:buClr>
              <a:buFont typeface="Abril Fatface" panose="02000503000000020003" pitchFamily="2" charset="0"/>
              <a:buNone/>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599880" indent="-228554">
              <a:buClr>
                <a:srgbClr val="1391C1"/>
              </a:buClr>
              <a:buFont typeface="Wingdings 3" panose="05040102010807070707" pitchFamily="18" charset="2"/>
              <a:buChar char=""/>
              <a:defRPr sz="1000"/>
            </a:lvl4pPr>
            <a:lvl5pPr marL="2056989" indent="-228554">
              <a:buClr>
                <a:srgbClr val="1391C1"/>
              </a:buClr>
              <a:buFont typeface="Wingdings 3" panose="05040102010807070707" pitchFamily="18" charset="2"/>
              <a:buChar char=""/>
              <a:defRPr sz="1000"/>
            </a:lvl5pPr>
          </a:lstStyle>
          <a:p>
            <a:pPr marL="0" marR="0" lvl="0" indent="0" algn="l" defTabSz="914217" rtl="0" eaLnBrk="1" fontAlgn="auto" latinLnBrk="0" hangingPunct="1">
              <a:lnSpc>
                <a:spcPct val="125000"/>
              </a:lnSpc>
              <a:spcBef>
                <a:spcPts val="300"/>
              </a:spcBef>
              <a:spcAft>
                <a:spcPts val="300"/>
              </a:spcAft>
              <a:buClr>
                <a:srgbClr val="1391C1"/>
              </a:buClr>
              <a:buSzTx/>
              <a:buFont typeface="Wingdings 3" panose="05040102010807070707" pitchFamily="18" charset="2"/>
              <a:buNone/>
              <a:tabLst/>
              <a:defRPr/>
            </a:pPr>
            <a:r>
              <a:rPr lang="en-US"/>
              <a:t>Created in 1971 by an act of the General Assembly and signed into law by Governor Edgar Whitcomb, the Indiana Commission for Higher Education is now in its fifth decade of service to the State of Indiana.</a:t>
            </a:r>
          </a:p>
          <a:p>
            <a:pPr lvl="0"/>
            <a:endParaRPr lang="en-US"/>
          </a:p>
        </p:txBody>
      </p:sp>
      <p:sp>
        <p:nvSpPr>
          <p:cNvPr id="7" name="TextBox 6">
            <a:extLst>
              <a:ext uri="{FF2B5EF4-FFF2-40B4-BE49-F238E27FC236}">
                <a16:creationId xmlns:a16="http://schemas.microsoft.com/office/drawing/2014/main" id="{EF276A81-252F-F9BF-6BC9-CCD8E11B266D}"/>
              </a:ext>
            </a:extLst>
          </p:cNvPr>
          <p:cNvSpPr txBox="1">
            <a:spLocks noGrp="1" noRot="1" noMove="1" noResize="1" noEditPoints="1" noAdjustHandles="1" noChangeArrowheads="1" noChangeShapeType="1"/>
          </p:cNvSpPr>
          <p:nvPr userDrawn="1"/>
        </p:nvSpPr>
        <p:spPr>
          <a:xfrm>
            <a:off x="523807" y="6202741"/>
            <a:ext cx="599997" cy="246221"/>
          </a:xfrm>
          <a:prstGeom prst="rect">
            <a:avLst/>
          </a:prstGeom>
          <a:noFill/>
        </p:spPr>
        <p:txBody>
          <a:bodyPr wrap="square" rtlCol="0">
            <a:spAutoFit/>
          </a:bodyPr>
          <a:lstStyle/>
          <a:p>
            <a:fld id="{34E37E18-F9A8-463F-B659-07B85AC74468}" type="slidenum">
              <a:rPr lang="en-US" sz="1000" smtClean="0">
                <a:solidFill>
                  <a:schemeClr val="bg1">
                    <a:lumMod val="75000"/>
                  </a:schemeClr>
                </a:solidFill>
                <a:latin typeface="+mn-lt"/>
                <a:ea typeface="Calibri" panose="020F0502020204030204" pitchFamily="34" charset="0"/>
                <a:cs typeface="Calibri" panose="020F0502020204030204" pitchFamily="34" charset="0"/>
              </a:rPr>
              <a:t>‹#›</a:t>
            </a:fld>
            <a:endParaRPr lang="en-US" sz="1000">
              <a:solidFill>
                <a:schemeClr val="bg1">
                  <a:lumMod val="75000"/>
                </a:schemeClr>
              </a:solidFill>
              <a:latin typeface="+mn-lt"/>
              <a:ea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B5167342-669E-30DF-B81C-2ED4C1A80412}"/>
              </a:ext>
            </a:extLst>
          </p:cNvPr>
          <p:cNvSpPr>
            <a:spLocks noGrp="1"/>
          </p:cNvSpPr>
          <p:nvPr>
            <p:ph idx="12"/>
          </p:nvPr>
        </p:nvSpPr>
        <p:spPr>
          <a:xfrm>
            <a:off x="5299574" y="2162175"/>
            <a:ext cx="6195605" cy="3495675"/>
          </a:xfrm>
          <a:prstGeom prst="rect">
            <a:avLst/>
          </a:prstGeom>
        </p:spPr>
        <p:txBody>
          <a:bodyPr lIns="91440">
            <a:normAutofit/>
          </a:bodyPr>
          <a:lstStyle>
            <a:lvl1pPr marL="371401" indent="-371401">
              <a:lnSpc>
                <a:spcPct val="125000"/>
              </a:lnSpc>
              <a:spcBef>
                <a:spcPts val="600"/>
              </a:spcBef>
              <a:spcAft>
                <a:spcPts val="600"/>
              </a:spcAft>
              <a:buClr>
                <a:srgbClr val="1391C1"/>
              </a:buClr>
              <a:buFont typeface="Wingdings 3" panose="05040102010807070707" pitchFamily="18" charset="2"/>
              <a:buChar char=""/>
              <a:defRPr sz="2400">
                <a:solidFill>
                  <a:srgbClr val="4D515A"/>
                </a:solidFill>
                <a:latin typeface="+mn-lt"/>
                <a:ea typeface="Calibri" panose="020F0502020204030204" pitchFamily="34" charset="0"/>
                <a:cs typeface="Calibri" panose="020F0502020204030204" pitchFamily="34" charset="0"/>
              </a:defRPr>
            </a:lvl1pPr>
            <a:lvl2pPr marL="799940" indent="-342831">
              <a:lnSpc>
                <a:spcPct val="125000"/>
              </a:lnSpc>
              <a:spcBef>
                <a:spcPts val="600"/>
              </a:spcBef>
              <a:spcAft>
                <a:spcPts val="600"/>
              </a:spcAft>
              <a:buClr>
                <a:srgbClr val="1391C1"/>
              </a:buClr>
              <a:buSzPct val="90000"/>
              <a:buFont typeface="Wingdings 3" panose="05040102010807070707" pitchFamily="18" charset="2"/>
              <a:buChar char="u"/>
              <a:defRPr sz="2100">
                <a:solidFill>
                  <a:srgbClr val="4D515A"/>
                </a:solidFill>
                <a:latin typeface="+mn-lt"/>
                <a:ea typeface="Calibri" panose="020F0502020204030204" pitchFamily="34" charset="0"/>
                <a:cs typeface="Calibri" panose="020F0502020204030204" pitchFamily="34" charset="0"/>
              </a:defRPr>
            </a:lvl2pPr>
            <a:lvl3pPr marL="1199910" indent="-285693">
              <a:lnSpc>
                <a:spcPct val="125000"/>
              </a:lnSpc>
              <a:spcBef>
                <a:spcPts val="600"/>
              </a:spcBef>
              <a:spcAft>
                <a:spcPts val="600"/>
              </a:spcAft>
              <a:buClr>
                <a:srgbClr val="1391C1"/>
              </a:buClr>
              <a:buSzPct val="80000"/>
              <a:buFont typeface="Wingdings 3" panose="05040102010807070707" pitchFamily="18" charset="2"/>
              <a:buChar char="u"/>
              <a:defRPr sz="1900">
                <a:solidFill>
                  <a:srgbClr val="4D515A"/>
                </a:solidFill>
                <a:latin typeface="+mn-lt"/>
                <a:ea typeface="Calibri" panose="020F0502020204030204" pitchFamily="34" charset="0"/>
                <a:cs typeface="Calibri" panose="020F0502020204030204" pitchFamily="34" charset="0"/>
              </a:defRPr>
            </a:lvl3pPr>
            <a:lvl4pPr marL="1599880" indent="-228554">
              <a:buClr>
                <a:srgbClr val="1391C1"/>
              </a:buClr>
              <a:buFont typeface="Wingdings 3" panose="05040102010807070707" pitchFamily="18" charset="2"/>
              <a:buChar char=""/>
              <a:defRPr sz="1000"/>
            </a:lvl4pPr>
            <a:lvl5pPr marL="2056989" indent="-228554">
              <a:buClr>
                <a:srgbClr val="1391C1"/>
              </a:buClr>
              <a:buFont typeface="Wingdings 3" panose="05040102010807070707" pitchFamily="18" charset="2"/>
              <a:buChar char=""/>
              <a:defRPr sz="1000"/>
            </a:lvl5pPr>
          </a:lstStyle>
          <a:p>
            <a:pPr lvl="0"/>
            <a:r>
              <a:rPr lang="en-US"/>
              <a:t>Click to edit Master text styles</a:t>
            </a:r>
          </a:p>
          <a:p>
            <a:pPr lvl="1"/>
            <a:r>
              <a:rPr lang="en-US"/>
              <a:t>Second level</a:t>
            </a:r>
          </a:p>
          <a:p>
            <a:pPr lvl="2"/>
            <a:r>
              <a:rPr lang="en-US"/>
              <a:t>Third level</a:t>
            </a:r>
          </a:p>
        </p:txBody>
      </p:sp>
      <p:sp>
        <p:nvSpPr>
          <p:cNvPr id="3" name="TextBox 2">
            <a:extLst>
              <a:ext uri="{FF2B5EF4-FFF2-40B4-BE49-F238E27FC236}">
                <a16:creationId xmlns:a16="http://schemas.microsoft.com/office/drawing/2014/main" id="{8C21E5D0-F83D-B47F-3C88-4251127079B6}"/>
              </a:ext>
            </a:extLst>
          </p:cNvPr>
          <p:cNvSpPr txBox="1"/>
          <p:nvPr userDrawn="1"/>
        </p:nvSpPr>
        <p:spPr>
          <a:xfrm>
            <a:off x="4953000" y="6131261"/>
            <a:ext cx="2286000" cy="338554"/>
          </a:xfrm>
          <a:prstGeom prst="rect">
            <a:avLst/>
          </a:prstGeom>
          <a:noFill/>
        </p:spPr>
        <p:txBody>
          <a:bodyPr wrap="square" rtlCol="0">
            <a:spAutoFit/>
          </a:bodyPr>
          <a:lstStyle/>
          <a:p>
            <a:pPr algn="ctr"/>
            <a:r>
              <a:rPr lang="en-US" sz="1600" b="1">
                <a:solidFill>
                  <a:srgbClr val="838787"/>
                </a:solidFill>
                <a:latin typeface="Aptos" panose="020B0004020202020204" pitchFamily="34" charset="0"/>
              </a:rPr>
              <a:t>CHE.IN.gov</a:t>
            </a:r>
          </a:p>
        </p:txBody>
      </p:sp>
    </p:spTree>
    <p:extLst>
      <p:ext uri="{BB962C8B-B14F-4D97-AF65-F5344CB8AC3E}">
        <p14:creationId xmlns:p14="http://schemas.microsoft.com/office/powerpoint/2010/main" val="386127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act Information">
    <p:spTree>
      <p:nvGrpSpPr>
        <p:cNvPr id="1" name=""/>
        <p:cNvGrpSpPr/>
        <p:nvPr/>
      </p:nvGrpSpPr>
      <p:grpSpPr>
        <a:xfrm>
          <a:off x="0" y="0"/>
          <a:ext cx="0" cy="0"/>
          <a:chOff x="0" y="0"/>
          <a:chExt cx="0" cy="0"/>
        </a:xfrm>
      </p:grpSpPr>
      <p:pic>
        <p:nvPicPr>
          <p:cNvPr id="3" name="Picture 2" descr="Background pattern&#10;&#10;AI-generated content may be incorrect.">
            <a:extLst>
              <a:ext uri="{FF2B5EF4-FFF2-40B4-BE49-F238E27FC236}">
                <a16:creationId xmlns:a16="http://schemas.microsoft.com/office/drawing/2014/main" id="{9E8DCFD8-E4C3-AF4E-E45E-1B59B30D10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639" y="385342"/>
            <a:ext cx="11380723" cy="6087316"/>
          </a:xfrm>
          <a:prstGeom prst="rect">
            <a:avLst/>
          </a:prstGeom>
        </p:spPr>
      </p:pic>
      <p:grpSp>
        <p:nvGrpSpPr>
          <p:cNvPr id="12" name="Group 5">
            <a:extLst>
              <a:ext uri="{FF2B5EF4-FFF2-40B4-BE49-F238E27FC236}">
                <a16:creationId xmlns:a16="http://schemas.microsoft.com/office/drawing/2014/main" id="{42E1DE2E-B5F5-3380-2826-EC590DE16F10}"/>
              </a:ext>
            </a:extLst>
          </p:cNvPr>
          <p:cNvGrpSpPr>
            <a:grpSpLocks noChangeAspect="1"/>
          </p:cNvGrpSpPr>
          <p:nvPr userDrawn="1"/>
        </p:nvGrpSpPr>
        <p:grpSpPr>
          <a:xfrm rot="10800000">
            <a:off x="7791229" y="4241712"/>
            <a:ext cx="3974641" cy="2235736"/>
            <a:chOff x="0" y="0"/>
            <a:chExt cx="6089457" cy="3425320"/>
          </a:xfrm>
        </p:grpSpPr>
        <p:sp>
          <p:nvSpPr>
            <p:cNvPr id="13" name="Freeform 6">
              <a:extLst>
                <a:ext uri="{FF2B5EF4-FFF2-40B4-BE49-F238E27FC236}">
                  <a16:creationId xmlns:a16="http://schemas.microsoft.com/office/drawing/2014/main" id="{13983A9B-1640-B43A-C340-EBE1DA93FDD9}"/>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3F682E"/>
            </a:solidFill>
          </p:spPr>
          <p:txBody>
            <a:bodyPr/>
            <a:lstStyle/>
            <a:p>
              <a:endParaRPr lang="en-US" sz="800"/>
            </a:p>
          </p:txBody>
        </p:sp>
        <p:sp>
          <p:nvSpPr>
            <p:cNvPr id="14" name="Freeform 7">
              <a:extLst>
                <a:ext uri="{FF2B5EF4-FFF2-40B4-BE49-F238E27FC236}">
                  <a16:creationId xmlns:a16="http://schemas.microsoft.com/office/drawing/2014/main" id="{6B183E90-0E2F-5D46-10B6-DFDF660BC207}"/>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4D515A"/>
            </a:solidFill>
            <a:ln w="12700">
              <a:noFill/>
            </a:ln>
          </p:spPr>
          <p:txBody>
            <a:bodyPr/>
            <a:lstStyle/>
            <a:p>
              <a:endParaRPr lang="en-US" sz="800"/>
            </a:p>
          </p:txBody>
        </p:sp>
      </p:grpSp>
      <p:sp>
        <p:nvSpPr>
          <p:cNvPr id="17" name="Text Placeholder 58">
            <a:extLst>
              <a:ext uri="{FF2B5EF4-FFF2-40B4-BE49-F238E27FC236}">
                <a16:creationId xmlns:a16="http://schemas.microsoft.com/office/drawing/2014/main" id="{0153B1B9-A984-1BF5-74FD-736242FED494}"/>
              </a:ext>
            </a:extLst>
          </p:cNvPr>
          <p:cNvSpPr>
            <a:spLocks noGrp="1"/>
          </p:cNvSpPr>
          <p:nvPr>
            <p:ph type="body" sz="quarter" idx="12" hasCustomPrompt="1"/>
          </p:nvPr>
        </p:nvSpPr>
        <p:spPr>
          <a:xfrm>
            <a:off x="2510424" y="3233768"/>
            <a:ext cx="7543800" cy="433358"/>
          </a:xfrm>
          <a:prstGeom prst="rect">
            <a:avLst/>
          </a:prstGeom>
        </p:spPr>
        <p:txBody>
          <a:bodyPr anchor="ctr"/>
          <a:lstStyle>
            <a:lvl1pPr marL="0" indent="0" algn="ctr">
              <a:buFontTx/>
              <a:buNone/>
              <a:defRPr sz="2699" b="0">
                <a:solidFill>
                  <a:srgbClr val="FFC000"/>
                </a:solidFill>
                <a:latin typeface="+mn-lt"/>
                <a:ea typeface="Calibri" panose="020F0502020204030204" pitchFamily="34" charset="0"/>
                <a:cs typeface="Calibri" panose="020F0502020204030204" pitchFamily="34" charset="0"/>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a:t>&lt;Name&gt;</a:t>
            </a:r>
          </a:p>
        </p:txBody>
      </p:sp>
      <p:sp>
        <p:nvSpPr>
          <p:cNvPr id="18" name="Text Placeholder 58">
            <a:extLst>
              <a:ext uri="{FF2B5EF4-FFF2-40B4-BE49-F238E27FC236}">
                <a16:creationId xmlns:a16="http://schemas.microsoft.com/office/drawing/2014/main" id="{716BFB2A-227D-47F5-02DA-543110048978}"/>
              </a:ext>
            </a:extLst>
          </p:cNvPr>
          <p:cNvSpPr>
            <a:spLocks noGrp="1"/>
          </p:cNvSpPr>
          <p:nvPr>
            <p:ph type="body" sz="quarter" idx="10" hasCustomPrompt="1"/>
          </p:nvPr>
        </p:nvSpPr>
        <p:spPr>
          <a:xfrm>
            <a:off x="2514600" y="3743236"/>
            <a:ext cx="7543800" cy="342989"/>
          </a:xfrm>
          <a:prstGeom prst="rect">
            <a:avLst/>
          </a:prstGeom>
        </p:spPr>
        <p:txBody>
          <a:bodyPr anchor="ctr"/>
          <a:lstStyle>
            <a:lvl1pPr marL="0" indent="0" algn="ctr">
              <a:buFontTx/>
              <a:buNone/>
              <a:defRPr sz="2000" i="1">
                <a:solidFill>
                  <a:schemeClr val="bg1"/>
                </a:solidFill>
                <a:latin typeface="+mn-lt"/>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a:t>&lt;Title&gt;</a:t>
            </a:r>
          </a:p>
        </p:txBody>
      </p:sp>
      <p:sp>
        <p:nvSpPr>
          <p:cNvPr id="19" name="Text Placeholder 58">
            <a:extLst>
              <a:ext uri="{FF2B5EF4-FFF2-40B4-BE49-F238E27FC236}">
                <a16:creationId xmlns:a16="http://schemas.microsoft.com/office/drawing/2014/main" id="{E45E48A7-E1F7-BC97-F83C-736E17C65D31}"/>
              </a:ext>
            </a:extLst>
          </p:cNvPr>
          <p:cNvSpPr>
            <a:spLocks noGrp="1"/>
          </p:cNvSpPr>
          <p:nvPr>
            <p:ph type="body" sz="quarter" idx="13" hasCustomPrompt="1"/>
          </p:nvPr>
        </p:nvSpPr>
        <p:spPr>
          <a:xfrm>
            <a:off x="2510425" y="4148268"/>
            <a:ext cx="7543800" cy="365126"/>
          </a:xfrm>
          <a:prstGeom prst="rect">
            <a:avLst/>
          </a:prstGeom>
        </p:spPr>
        <p:txBody>
          <a:bodyPr anchor="ctr">
            <a:normAutofit/>
          </a:bodyPr>
          <a:lstStyle>
            <a:lvl1pPr marL="0" indent="0" algn="ctr">
              <a:buFontTx/>
              <a:buNone/>
              <a:defRPr sz="2200">
                <a:solidFill>
                  <a:schemeClr val="bg1"/>
                </a:solidFill>
                <a:latin typeface="+mn-lt"/>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a:t>&lt;email&gt;</a:t>
            </a:r>
          </a:p>
        </p:txBody>
      </p:sp>
      <p:sp>
        <p:nvSpPr>
          <p:cNvPr id="4" name="TextBox 3">
            <a:extLst>
              <a:ext uri="{FF2B5EF4-FFF2-40B4-BE49-F238E27FC236}">
                <a16:creationId xmlns:a16="http://schemas.microsoft.com/office/drawing/2014/main" id="{9B319BA2-EE0F-29E9-1FA6-5520B89E6985}"/>
              </a:ext>
            </a:extLst>
          </p:cNvPr>
          <p:cNvSpPr txBox="1">
            <a:spLocks noGrp="1" noRot="1" noMove="1" noResize="1" noEditPoints="1" noAdjustHandles="1" noChangeArrowheads="1" noChangeShapeType="1"/>
          </p:cNvSpPr>
          <p:nvPr userDrawn="1"/>
        </p:nvSpPr>
        <p:spPr>
          <a:xfrm>
            <a:off x="523807" y="6202741"/>
            <a:ext cx="599997" cy="246221"/>
          </a:xfrm>
          <a:prstGeom prst="rect">
            <a:avLst/>
          </a:prstGeom>
          <a:noFill/>
        </p:spPr>
        <p:txBody>
          <a:bodyPr wrap="square" rtlCol="0">
            <a:spAutoFit/>
          </a:bodyPr>
          <a:lstStyle/>
          <a:p>
            <a:fld id="{34E37E18-F9A8-463F-B659-07B85AC74468}" type="slidenum">
              <a:rPr lang="en-US" sz="1000" smtClean="0">
                <a:solidFill>
                  <a:schemeClr val="bg1">
                    <a:lumMod val="75000"/>
                  </a:schemeClr>
                </a:solidFill>
                <a:latin typeface="+mn-lt"/>
                <a:ea typeface="Calibri" panose="020F0502020204030204" pitchFamily="34" charset="0"/>
                <a:cs typeface="Calibri" panose="020F0502020204030204" pitchFamily="34" charset="0"/>
              </a:rPr>
              <a:t>‹#›</a:t>
            </a:fld>
            <a:endParaRPr lang="en-US" sz="1000">
              <a:solidFill>
                <a:schemeClr val="bg1">
                  <a:lumMod val="75000"/>
                </a:schemeClr>
              </a:solidFill>
              <a:latin typeface="+mn-lt"/>
              <a:ea typeface="Calibri" panose="020F0502020204030204" pitchFamily="34" charset="0"/>
              <a:cs typeface="Calibri" panose="020F0502020204030204" pitchFamily="34" charset="0"/>
            </a:endParaRPr>
          </a:p>
        </p:txBody>
      </p:sp>
      <p:sp>
        <p:nvSpPr>
          <p:cNvPr id="2" name="Footer Placeholder 4">
            <a:extLst>
              <a:ext uri="{FF2B5EF4-FFF2-40B4-BE49-F238E27FC236}">
                <a16:creationId xmlns:a16="http://schemas.microsoft.com/office/drawing/2014/main" id="{B4D284FC-FECA-A0EC-4E0E-D1F53B00FA32}"/>
              </a:ext>
            </a:extLst>
          </p:cNvPr>
          <p:cNvSpPr txBox="1">
            <a:spLocks/>
          </p:cNvSpPr>
          <p:nvPr userDrawn="1"/>
        </p:nvSpPr>
        <p:spPr>
          <a:xfrm>
            <a:off x="2510424" y="1274504"/>
            <a:ext cx="7543800" cy="1006241"/>
          </a:xfrm>
          <a:prstGeom prst="rect">
            <a:avLst/>
          </a:prstGeom>
        </p:spPr>
        <p:txBody>
          <a:bodyPr/>
          <a:lstStyle>
            <a:defPPr>
              <a:defRPr lang="en-US"/>
            </a:defPPr>
            <a:lvl1pPr marL="0" algn="l" defTabSz="457200" rtl="0" eaLnBrk="1" latinLnBrk="0" hangingPunct="1">
              <a:defRPr sz="3200" b="1"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799" dirty="0">
                <a:latin typeface="+mn-lt"/>
              </a:rPr>
              <a:t>CONTACT INFORMATION</a:t>
            </a:r>
          </a:p>
        </p:txBody>
      </p:sp>
      <p:sp>
        <p:nvSpPr>
          <p:cNvPr id="5" name="TextBox 4">
            <a:extLst>
              <a:ext uri="{FF2B5EF4-FFF2-40B4-BE49-F238E27FC236}">
                <a16:creationId xmlns:a16="http://schemas.microsoft.com/office/drawing/2014/main" id="{C4CB723D-146E-492F-3A9D-15B3EB0880FB}"/>
              </a:ext>
            </a:extLst>
          </p:cNvPr>
          <p:cNvSpPr txBox="1"/>
          <p:nvPr userDrawn="1"/>
        </p:nvSpPr>
        <p:spPr>
          <a:xfrm>
            <a:off x="4953000" y="6131261"/>
            <a:ext cx="2286000" cy="338554"/>
          </a:xfrm>
          <a:prstGeom prst="rect">
            <a:avLst/>
          </a:prstGeom>
          <a:noFill/>
        </p:spPr>
        <p:txBody>
          <a:bodyPr wrap="square" rtlCol="0">
            <a:spAutoFit/>
          </a:bodyPr>
          <a:lstStyle/>
          <a:p>
            <a:pPr algn="ctr"/>
            <a:r>
              <a:rPr lang="en-US" sz="1600" b="1">
                <a:solidFill>
                  <a:schemeClr val="bg1"/>
                </a:solidFill>
                <a:latin typeface="Aptos" panose="020B0004020202020204" pitchFamily="34" charset="0"/>
              </a:rPr>
              <a:t>CHE.IN.gov</a:t>
            </a:r>
          </a:p>
        </p:txBody>
      </p:sp>
      <p:pic>
        <p:nvPicPr>
          <p:cNvPr id="6" name="Picture 5" descr="A picture containing calendar&#10;&#10;AI-generated content may be incorrect.">
            <a:extLst>
              <a:ext uri="{FF2B5EF4-FFF2-40B4-BE49-F238E27FC236}">
                <a16:creationId xmlns:a16="http://schemas.microsoft.com/office/drawing/2014/main" id="{237FA12B-E1D0-C55A-7860-22E7118B66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1386" y="5288727"/>
            <a:ext cx="1118186" cy="883474"/>
          </a:xfrm>
          <a:prstGeom prst="rect">
            <a:avLst/>
          </a:prstGeom>
        </p:spPr>
      </p:pic>
    </p:spTree>
    <p:extLst>
      <p:ext uri="{BB962C8B-B14F-4D97-AF65-F5344CB8AC3E}">
        <p14:creationId xmlns:p14="http://schemas.microsoft.com/office/powerpoint/2010/main" val="1924904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 Mid Blue">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15E56F-AA95-0AF3-603C-0BC8895804AE}"/>
              </a:ext>
            </a:extLst>
          </p:cNvPr>
          <p:cNvSpPr/>
          <p:nvPr userDrawn="1"/>
        </p:nvSpPr>
        <p:spPr>
          <a:xfrm rot="10800000">
            <a:off x="2891148" y="380551"/>
            <a:ext cx="8895213" cy="6096896"/>
          </a:xfrm>
          <a:prstGeom prst="rtTriangle">
            <a:avLst/>
          </a:prstGeom>
          <a:solidFill>
            <a:srgbClr val="139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mn-lt"/>
            </a:endParaRPr>
          </a:p>
        </p:txBody>
      </p:sp>
      <p:grpSp>
        <p:nvGrpSpPr>
          <p:cNvPr id="8" name="Group 5">
            <a:extLst>
              <a:ext uri="{FF2B5EF4-FFF2-40B4-BE49-F238E27FC236}">
                <a16:creationId xmlns:a16="http://schemas.microsoft.com/office/drawing/2014/main" id="{AF3F7F4D-1F28-EFE6-AA96-E282FA9D6E31}"/>
              </a:ext>
            </a:extLst>
          </p:cNvPr>
          <p:cNvGrpSpPr>
            <a:grpSpLocks noChangeAspect="1"/>
          </p:cNvGrpSpPr>
          <p:nvPr userDrawn="1"/>
        </p:nvGrpSpPr>
        <p:grpSpPr>
          <a:xfrm rot="10800000">
            <a:off x="7804534" y="4234205"/>
            <a:ext cx="3974641" cy="2235736"/>
            <a:chOff x="0" y="0"/>
            <a:chExt cx="6089457" cy="3425320"/>
          </a:xfrm>
        </p:grpSpPr>
        <p:sp>
          <p:nvSpPr>
            <p:cNvPr id="9" name="Freeform 6">
              <a:extLst>
                <a:ext uri="{FF2B5EF4-FFF2-40B4-BE49-F238E27FC236}">
                  <a16:creationId xmlns:a16="http://schemas.microsoft.com/office/drawing/2014/main" id="{720464DF-5D0D-5445-57FB-AB8836E11CEC}"/>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3F682E"/>
            </a:solidFill>
          </p:spPr>
          <p:txBody>
            <a:bodyPr/>
            <a:lstStyle/>
            <a:p>
              <a:endParaRPr lang="en-US" sz="800"/>
            </a:p>
          </p:txBody>
        </p:sp>
        <p:sp>
          <p:nvSpPr>
            <p:cNvPr id="10" name="Freeform 7">
              <a:extLst>
                <a:ext uri="{FF2B5EF4-FFF2-40B4-BE49-F238E27FC236}">
                  <a16:creationId xmlns:a16="http://schemas.microsoft.com/office/drawing/2014/main" id="{170F86C6-F315-5574-5EE7-C8B07D9FC6D8}"/>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4D515A"/>
            </a:solidFill>
            <a:ln w="12700">
              <a:noFill/>
            </a:ln>
          </p:spPr>
          <p:txBody>
            <a:bodyPr/>
            <a:lstStyle/>
            <a:p>
              <a:endParaRPr lang="en-US" sz="800"/>
            </a:p>
          </p:txBody>
        </p:sp>
      </p:grpSp>
      <p:sp>
        <p:nvSpPr>
          <p:cNvPr id="11" name="AutoShape 10">
            <a:extLst>
              <a:ext uri="{FF2B5EF4-FFF2-40B4-BE49-F238E27FC236}">
                <a16:creationId xmlns:a16="http://schemas.microsoft.com/office/drawing/2014/main" id="{E507EE33-3013-7D76-8443-44D0DF22EDD4}"/>
              </a:ext>
            </a:extLst>
          </p:cNvPr>
          <p:cNvSpPr/>
          <p:nvPr userDrawn="1"/>
        </p:nvSpPr>
        <p:spPr>
          <a:xfrm>
            <a:off x="1127276" y="2113302"/>
            <a:ext cx="1255221" cy="0"/>
          </a:xfrm>
          <a:prstGeom prst="line">
            <a:avLst/>
          </a:prstGeom>
          <a:ln w="47625" cap="flat">
            <a:solidFill>
              <a:srgbClr val="313131"/>
            </a:solidFill>
            <a:prstDash val="solid"/>
            <a:headEnd type="none" w="sm" len="sm"/>
            <a:tailEnd type="none" w="sm" len="sm"/>
          </a:ln>
        </p:spPr>
        <p:txBody>
          <a:bodyPr/>
          <a:lstStyle/>
          <a:p>
            <a:endParaRPr lang="en-US" sz="800">
              <a:latin typeface="+mn-lt"/>
            </a:endParaRPr>
          </a:p>
        </p:txBody>
      </p:sp>
      <p:sp>
        <p:nvSpPr>
          <p:cNvPr id="15" name="TextBox 14">
            <a:extLst>
              <a:ext uri="{FF2B5EF4-FFF2-40B4-BE49-F238E27FC236}">
                <a16:creationId xmlns:a16="http://schemas.microsoft.com/office/drawing/2014/main" id="{E758BA65-F959-5776-2C6D-E4CF9048F2C1}"/>
              </a:ext>
            </a:extLst>
          </p:cNvPr>
          <p:cNvSpPr txBox="1">
            <a:spLocks noGrp="1" noRot="1" noMove="1" noResize="1" noEditPoints="1" noAdjustHandles="1" noChangeArrowheads="1" noChangeShapeType="1"/>
          </p:cNvSpPr>
          <p:nvPr userDrawn="1"/>
        </p:nvSpPr>
        <p:spPr>
          <a:xfrm>
            <a:off x="523807" y="6202741"/>
            <a:ext cx="599997" cy="246221"/>
          </a:xfrm>
          <a:prstGeom prst="rect">
            <a:avLst/>
          </a:prstGeom>
          <a:noFill/>
        </p:spPr>
        <p:txBody>
          <a:bodyPr wrap="square" rtlCol="0">
            <a:spAutoFit/>
          </a:bodyPr>
          <a:lstStyle/>
          <a:p>
            <a:fld id="{34E37E18-F9A8-463F-B659-07B85AC74468}" type="slidenum">
              <a:rPr lang="en-US" sz="1000" smtClean="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fld>
            <a:endParaRPr lang="en-US" sz="100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68C324CD-E60D-F1BA-E580-6C2E8F9DF09D}"/>
              </a:ext>
            </a:extLst>
          </p:cNvPr>
          <p:cNvSpPr txBox="1"/>
          <p:nvPr userDrawn="1"/>
        </p:nvSpPr>
        <p:spPr>
          <a:xfrm>
            <a:off x="4953000" y="6131261"/>
            <a:ext cx="2286000" cy="338554"/>
          </a:xfrm>
          <a:prstGeom prst="rect">
            <a:avLst/>
          </a:prstGeom>
          <a:noFill/>
        </p:spPr>
        <p:txBody>
          <a:bodyPr wrap="square" rtlCol="0">
            <a:spAutoFit/>
          </a:bodyPr>
          <a:lstStyle/>
          <a:p>
            <a:pPr algn="ctr"/>
            <a:r>
              <a:rPr lang="en-US" sz="1600" b="1">
                <a:solidFill>
                  <a:srgbClr val="838787"/>
                </a:solidFill>
                <a:latin typeface="Arial" panose="020B0604020202020204" pitchFamily="34" charset="0"/>
                <a:cs typeface="Arial" panose="020B0604020202020204" pitchFamily="34" charset="0"/>
              </a:rPr>
              <a:t>CHE.IN.gov</a:t>
            </a:r>
          </a:p>
        </p:txBody>
      </p:sp>
      <p:pic>
        <p:nvPicPr>
          <p:cNvPr id="4" name="Picture 3" descr="A picture containing calendar&#10;&#10;AI-generated content may be incorrect.">
            <a:extLst>
              <a:ext uri="{FF2B5EF4-FFF2-40B4-BE49-F238E27FC236}">
                <a16:creationId xmlns:a16="http://schemas.microsoft.com/office/drawing/2014/main" id="{146BD831-9DDF-4684-3086-3731780A63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1386" y="5288727"/>
            <a:ext cx="1118186" cy="883474"/>
          </a:xfrm>
          <a:prstGeom prst="rect">
            <a:avLst/>
          </a:prstGeom>
        </p:spPr>
      </p:pic>
      <p:sp>
        <p:nvSpPr>
          <p:cNvPr id="5" name="Title 1">
            <a:extLst>
              <a:ext uri="{FF2B5EF4-FFF2-40B4-BE49-F238E27FC236}">
                <a16:creationId xmlns:a16="http://schemas.microsoft.com/office/drawing/2014/main" id="{B1B32783-E698-F77B-D841-C56D874FD212}"/>
              </a:ext>
            </a:extLst>
          </p:cNvPr>
          <p:cNvSpPr>
            <a:spLocks noGrp="1"/>
          </p:cNvSpPr>
          <p:nvPr>
            <p:ph type="title" hasCustomPrompt="1"/>
          </p:nvPr>
        </p:nvSpPr>
        <p:spPr>
          <a:xfrm>
            <a:off x="961229" y="2938433"/>
            <a:ext cx="5393920" cy="2235737"/>
          </a:xfrm>
          <a:prstGeom prst="rect">
            <a:avLst/>
          </a:prstGeom>
        </p:spPr>
        <p:txBody>
          <a:bodyPr anchor="b">
            <a:normAutofit/>
          </a:bodyPr>
          <a:lstStyle>
            <a:lvl1pPr>
              <a:defRPr sz="5499" b="1" cap="all" baseline="0">
                <a:solidFill>
                  <a:srgbClr val="4D515A"/>
                </a:solidFill>
                <a:latin typeface="Arial" panose="020B0604020202020204" pitchFamily="34" charset="0"/>
                <a:ea typeface="Calibri" panose="020F0502020204030204" pitchFamily="34" charset="0"/>
                <a:cs typeface="Arial" panose="020B0604020202020204" pitchFamily="34" charset="0"/>
              </a:defRPr>
            </a:lvl1pPr>
          </a:lstStyle>
          <a:p>
            <a:r>
              <a:rPr lang="en-US"/>
              <a:t>SECTION</a:t>
            </a:r>
            <a:br>
              <a:rPr lang="en-US"/>
            </a:br>
            <a:r>
              <a:rPr lang="en-US"/>
              <a:t>BREAK TITLE</a:t>
            </a:r>
          </a:p>
        </p:txBody>
      </p:sp>
    </p:spTree>
    <p:extLst>
      <p:ext uri="{BB962C8B-B14F-4D97-AF65-F5344CB8AC3E}">
        <p14:creationId xmlns:p14="http://schemas.microsoft.com/office/powerpoint/2010/main" val="2387258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CF3184-ED01-6D14-860D-502324F22BAF}"/>
              </a:ext>
            </a:extLst>
          </p:cNvPr>
          <p:cNvPicPr>
            <a:picLocks noChangeAspect="1"/>
          </p:cNvPicPr>
          <p:nvPr userDrawn="1"/>
        </p:nvPicPr>
        <p:blipFill>
          <a:blip r:embed="rId2"/>
          <a:stretch>
            <a:fillRect/>
          </a:stretch>
        </p:blipFill>
        <p:spPr>
          <a:xfrm>
            <a:off x="0" y="-1604"/>
            <a:ext cx="12193265" cy="6859604"/>
          </a:xfrm>
          <a:prstGeom prst="rect">
            <a:avLst/>
          </a:prstGeom>
        </p:spPr>
      </p:pic>
      <p:sp>
        <p:nvSpPr>
          <p:cNvPr id="2" name="Title 1"/>
          <p:cNvSpPr>
            <a:spLocks noGrp="1"/>
          </p:cNvSpPr>
          <p:nvPr>
            <p:ph type="ctrTitle" hasCustomPrompt="1"/>
          </p:nvPr>
        </p:nvSpPr>
        <p:spPr>
          <a:xfrm>
            <a:off x="1950149" y="1730298"/>
            <a:ext cx="8291703" cy="841207"/>
          </a:xfrm>
          <a:prstGeom prst="rect">
            <a:avLst/>
          </a:prstGeom>
        </p:spPr>
        <p:txBody>
          <a:bodyPr anchor="b">
            <a:normAutofit/>
          </a:bodyPr>
          <a:lstStyle>
            <a:lvl1pPr algn="ctr">
              <a:defRPr sz="4799" b="1" cap="all" baseline="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defRPr>
            </a:lvl1pPr>
          </a:lstStyle>
          <a:p>
            <a:r>
              <a:rPr lang="en-US"/>
              <a:t>TITLE OF PRESENTATION</a:t>
            </a:r>
          </a:p>
        </p:txBody>
      </p:sp>
      <p:sp>
        <p:nvSpPr>
          <p:cNvPr id="12" name="AutoShape 17">
            <a:extLst>
              <a:ext uri="{FF2B5EF4-FFF2-40B4-BE49-F238E27FC236}">
                <a16:creationId xmlns:a16="http://schemas.microsoft.com/office/drawing/2014/main" id="{539624C5-4630-0F23-A885-703F66519BB9}"/>
              </a:ext>
            </a:extLst>
          </p:cNvPr>
          <p:cNvSpPr/>
          <p:nvPr userDrawn="1"/>
        </p:nvSpPr>
        <p:spPr>
          <a:xfrm>
            <a:off x="4152328" y="3505200"/>
            <a:ext cx="3887344" cy="0"/>
          </a:xfrm>
          <a:prstGeom prst="line">
            <a:avLst/>
          </a:prstGeom>
          <a:ln w="47625" cap="flat">
            <a:solidFill>
              <a:schemeClr val="bg1"/>
            </a:solidFill>
            <a:prstDash val="solid"/>
            <a:headEnd type="none" w="sm" len="sm"/>
            <a:tailEnd type="none" w="sm" len="sm"/>
          </a:ln>
        </p:spPr>
        <p:txBody>
          <a:bodyPr/>
          <a:lstStyle/>
          <a:p>
            <a:endParaRPr lang="en-US" sz="800">
              <a:latin typeface="+mn-lt"/>
            </a:endParaRPr>
          </a:p>
        </p:txBody>
      </p:sp>
      <p:sp>
        <p:nvSpPr>
          <p:cNvPr id="17" name="Text Placeholder 58">
            <a:extLst>
              <a:ext uri="{FF2B5EF4-FFF2-40B4-BE49-F238E27FC236}">
                <a16:creationId xmlns:a16="http://schemas.microsoft.com/office/drawing/2014/main" id="{2C82B2CF-A816-EDD0-F231-A736ECA9C984}"/>
              </a:ext>
            </a:extLst>
          </p:cNvPr>
          <p:cNvSpPr>
            <a:spLocks noGrp="1"/>
          </p:cNvSpPr>
          <p:nvPr>
            <p:ph type="body" sz="quarter" idx="12" hasCustomPrompt="1"/>
          </p:nvPr>
        </p:nvSpPr>
        <p:spPr>
          <a:xfrm>
            <a:off x="2324100" y="2675791"/>
            <a:ext cx="7543800" cy="588221"/>
          </a:xfrm>
          <a:prstGeom prst="rect">
            <a:avLst/>
          </a:prstGeom>
        </p:spPr>
        <p:txBody>
          <a:bodyPr anchor="ctr"/>
          <a:lstStyle>
            <a:lvl1pPr marL="0" indent="0" algn="ctr">
              <a:buFontTx/>
              <a:buNone/>
              <a:defRPr sz="3299" b="0">
                <a:solidFill>
                  <a:srgbClr val="FFC000"/>
                </a:solidFill>
                <a:latin typeface="Arial" panose="020B0604020202020204" pitchFamily="34" charset="0"/>
                <a:ea typeface="Calibri" panose="020F0502020204030204" pitchFamily="34" charset="0"/>
                <a:cs typeface="Arial" panose="020B0604020202020204" pitchFamily="34" charset="0"/>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a:t>Subtitle</a:t>
            </a:r>
          </a:p>
        </p:txBody>
      </p:sp>
      <p:sp>
        <p:nvSpPr>
          <p:cNvPr id="19" name="Text Placeholder 58">
            <a:extLst>
              <a:ext uri="{FF2B5EF4-FFF2-40B4-BE49-F238E27FC236}">
                <a16:creationId xmlns:a16="http://schemas.microsoft.com/office/drawing/2014/main" id="{0D7EEE31-3555-042C-0218-39C1FE9F8D51}"/>
              </a:ext>
            </a:extLst>
          </p:cNvPr>
          <p:cNvSpPr>
            <a:spLocks noGrp="1"/>
          </p:cNvSpPr>
          <p:nvPr>
            <p:ph type="body" sz="quarter" idx="10" hasCustomPrompt="1"/>
          </p:nvPr>
        </p:nvSpPr>
        <p:spPr>
          <a:xfrm>
            <a:off x="2324100" y="3907580"/>
            <a:ext cx="7543800" cy="588221"/>
          </a:xfrm>
          <a:prstGeom prst="rect">
            <a:avLst/>
          </a:prstGeom>
        </p:spPr>
        <p:txBody>
          <a:bodyPr anchor="ctr"/>
          <a:lstStyle>
            <a:lvl1pPr marL="0" indent="0" algn="ctr">
              <a:buFontTx/>
              <a:buNone/>
              <a:defRPr sz="2400">
                <a:solidFill>
                  <a:schemeClr val="bg1"/>
                </a:solidFill>
                <a:latin typeface="Arial" panose="020B0604020202020204" pitchFamily="34" charset="0"/>
                <a:cs typeface="Arial" panose="020B0604020202020204" pitchFamily="34" charset="0"/>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a:t>Name, Title</a:t>
            </a:r>
          </a:p>
        </p:txBody>
      </p:sp>
      <p:sp>
        <p:nvSpPr>
          <p:cNvPr id="20" name="Text Placeholder 58">
            <a:extLst>
              <a:ext uri="{FF2B5EF4-FFF2-40B4-BE49-F238E27FC236}">
                <a16:creationId xmlns:a16="http://schemas.microsoft.com/office/drawing/2014/main" id="{760F024C-DC7F-3FEA-4451-0E1C6409ED10}"/>
              </a:ext>
            </a:extLst>
          </p:cNvPr>
          <p:cNvSpPr>
            <a:spLocks noGrp="1"/>
          </p:cNvSpPr>
          <p:nvPr>
            <p:ph type="body" sz="quarter" idx="11" hasCustomPrompt="1"/>
          </p:nvPr>
        </p:nvSpPr>
        <p:spPr>
          <a:xfrm>
            <a:off x="2324100" y="4556735"/>
            <a:ext cx="7543800" cy="588221"/>
          </a:xfrm>
          <a:prstGeom prst="rect">
            <a:avLst/>
          </a:prstGeom>
        </p:spPr>
        <p:txBody>
          <a:bodyPr anchor="ctr"/>
          <a:lstStyle>
            <a:lvl1pPr marL="0" indent="0" algn="ctr">
              <a:buFontTx/>
              <a:buNone/>
              <a:defRPr sz="2400">
                <a:solidFill>
                  <a:schemeClr val="bg1">
                    <a:lumMod val="75000"/>
                  </a:schemeClr>
                </a:solidFill>
                <a:latin typeface="Arial" panose="020B0604020202020204" pitchFamily="34" charset="0"/>
                <a:cs typeface="Arial" panose="020B0604020202020204" pitchFamily="34" charset="0"/>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a:t>Date</a:t>
            </a:r>
          </a:p>
        </p:txBody>
      </p:sp>
      <p:sp>
        <p:nvSpPr>
          <p:cNvPr id="13" name="TextBox 12">
            <a:extLst>
              <a:ext uri="{FF2B5EF4-FFF2-40B4-BE49-F238E27FC236}">
                <a16:creationId xmlns:a16="http://schemas.microsoft.com/office/drawing/2014/main" id="{37A5350A-F48C-62B5-EBF3-37EC6BB3462B}"/>
              </a:ext>
            </a:extLst>
          </p:cNvPr>
          <p:cNvSpPr txBox="1">
            <a:spLocks noGrp="1" noRot="1" noMove="1" noResize="1" noEditPoints="1" noAdjustHandles="1" noChangeArrowheads="1" noChangeShapeType="1"/>
          </p:cNvSpPr>
          <p:nvPr userDrawn="1"/>
        </p:nvSpPr>
        <p:spPr>
          <a:xfrm>
            <a:off x="523807" y="6202741"/>
            <a:ext cx="599997" cy="246221"/>
          </a:xfrm>
          <a:prstGeom prst="rect">
            <a:avLst/>
          </a:prstGeom>
          <a:noFill/>
        </p:spPr>
        <p:txBody>
          <a:bodyPr wrap="square" rtlCol="0">
            <a:spAutoFit/>
          </a:bodyPr>
          <a:lstStyle/>
          <a:p>
            <a:fld id="{34E37E18-F9A8-463F-B659-07B85AC74468}" type="slidenum">
              <a:rPr lang="en-US" sz="1000" smtClean="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a:t>
            </a:fld>
            <a:endParaRPr lang="en-US" sz="100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69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3EF03-CE96-6523-F97E-0B67409B6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B3A89F-1E75-F6FE-6DC4-A59E207F1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4A80F-8415-0AE2-1902-AA799CD2983B}"/>
              </a:ext>
            </a:extLst>
          </p:cNvPr>
          <p:cNvSpPr>
            <a:spLocks noGrp="1"/>
          </p:cNvSpPr>
          <p:nvPr>
            <p:ph type="dt" sz="half" idx="10"/>
          </p:nvPr>
        </p:nvSpPr>
        <p:spPr/>
        <p:txBody>
          <a:bodyPr/>
          <a:lstStyle/>
          <a:p>
            <a:fld id="{3C03529A-75E3-456F-89AC-E80A6447675C}" type="datetimeFigureOut">
              <a:rPr lang="en-US" smtClean="0"/>
              <a:t>3/24/2026</a:t>
            </a:fld>
            <a:endParaRPr lang="en-US"/>
          </a:p>
        </p:txBody>
      </p:sp>
      <p:sp>
        <p:nvSpPr>
          <p:cNvPr id="5" name="Footer Placeholder 4">
            <a:extLst>
              <a:ext uri="{FF2B5EF4-FFF2-40B4-BE49-F238E27FC236}">
                <a16:creationId xmlns:a16="http://schemas.microsoft.com/office/drawing/2014/main" id="{86040FED-2379-E573-F702-683571880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779FD-9ED9-1309-9EE3-D9F92CDF214B}"/>
              </a:ext>
            </a:extLst>
          </p:cNvPr>
          <p:cNvSpPr>
            <a:spLocks noGrp="1"/>
          </p:cNvSpPr>
          <p:nvPr>
            <p:ph type="sldNum" sz="quarter" idx="12"/>
          </p:nvPr>
        </p:nvSpPr>
        <p:spPr/>
        <p:txBody>
          <a:bodyPr/>
          <a:lstStyle/>
          <a:p>
            <a:fld id="{DB688AF4-3A22-475C-8365-6F08EF5D9E0A}" type="slidenum">
              <a:rPr lang="en-US" smtClean="0"/>
              <a:t>‹#›</a:t>
            </a:fld>
            <a:endParaRPr lang="en-US"/>
          </a:p>
        </p:txBody>
      </p:sp>
    </p:spTree>
    <p:extLst>
      <p:ext uri="{BB962C8B-B14F-4D97-AF65-F5344CB8AC3E}">
        <p14:creationId xmlns:p14="http://schemas.microsoft.com/office/powerpoint/2010/main" val="410075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73D8-E661-6DBD-A9A2-6B5730E18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09CF23-7038-275E-670E-50539C3BED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ED6A7B-D54F-35F5-900B-FA6ED5AA1AC8}"/>
              </a:ext>
            </a:extLst>
          </p:cNvPr>
          <p:cNvSpPr>
            <a:spLocks noGrp="1"/>
          </p:cNvSpPr>
          <p:nvPr>
            <p:ph type="dt" sz="half" idx="10"/>
          </p:nvPr>
        </p:nvSpPr>
        <p:spPr/>
        <p:txBody>
          <a:bodyPr/>
          <a:lstStyle/>
          <a:p>
            <a:fld id="{3C03529A-75E3-456F-89AC-E80A6447675C}" type="datetimeFigureOut">
              <a:rPr lang="en-US" smtClean="0"/>
              <a:t>3/24/2026</a:t>
            </a:fld>
            <a:endParaRPr lang="en-US"/>
          </a:p>
        </p:txBody>
      </p:sp>
      <p:sp>
        <p:nvSpPr>
          <p:cNvPr id="5" name="Footer Placeholder 4">
            <a:extLst>
              <a:ext uri="{FF2B5EF4-FFF2-40B4-BE49-F238E27FC236}">
                <a16:creationId xmlns:a16="http://schemas.microsoft.com/office/drawing/2014/main" id="{6A70D5D7-7EBE-FF0E-6721-845184368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77402-1FD2-5EC2-8E9E-BA3D79059BB7}"/>
              </a:ext>
            </a:extLst>
          </p:cNvPr>
          <p:cNvSpPr>
            <a:spLocks noGrp="1"/>
          </p:cNvSpPr>
          <p:nvPr>
            <p:ph type="sldNum" sz="quarter" idx="12"/>
          </p:nvPr>
        </p:nvSpPr>
        <p:spPr/>
        <p:txBody>
          <a:bodyPr/>
          <a:lstStyle/>
          <a:p>
            <a:fld id="{DB688AF4-3A22-475C-8365-6F08EF5D9E0A}" type="slidenum">
              <a:rPr lang="en-US" smtClean="0"/>
              <a:t>‹#›</a:t>
            </a:fld>
            <a:endParaRPr lang="en-US"/>
          </a:p>
        </p:txBody>
      </p:sp>
    </p:spTree>
    <p:extLst>
      <p:ext uri="{BB962C8B-B14F-4D97-AF65-F5344CB8AC3E}">
        <p14:creationId xmlns:p14="http://schemas.microsoft.com/office/powerpoint/2010/main" val="44346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BD07-ED4F-7E89-D890-D8F87FB6C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2D297-C4CD-053E-BE78-D2496131A8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EACB40-A9A1-1DF5-E544-EFB89E1E9D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90966C-D1B1-53FA-60CA-CD43C6D08663}"/>
              </a:ext>
            </a:extLst>
          </p:cNvPr>
          <p:cNvSpPr>
            <a:spLocks noGrp="1"/>
          </p:cNvSpPr>
          <p:nvPr>
            <p:ph type="dt" sz="half" idx="10"/>
          </p:nvPr>
        </p:nvSpPr>
        <p:spPr/>
        <p:txBody>
          <a:bodyPr/>
          <a:lstStyle/>
          <a:p>
            <a:fld id="{3C03529A-75E3-456F-89AC-E80A6447675C}" type="datetimeFigureOut">
              <a:rPr lang="en-US" smtClean="0"/>
              <a:t>3/24/2026</a:t>
            </a:fld>
            <a:endParaRPr lang="en-US"/>
          </a:p>
        </p:txBody>
      </p:sp>
      <p:sp>
        <p:nvSpPr>
          <p:cNvPr id="6" name="Footer Placeholder 5">
            <a:extLst>
              <a:ext uri="{FF2B5EF4-FFF2-40B4-BE49-F238E27FC236}">
                <a16:creationId xmlns:a16="http://schemas.microsoft.com/office/drawing/2014/main" id="{D913586A-C8EB-7D0C-C703-9DE05E5EE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1AA48-B3A9-7017-252E-A12C27C4BFAD}"/>
              </a:ext>
            </a:extLst>
          </p:cNvPr>
          <p:cNvSpPr>
            <a:spLocks noGrp="1"/>
          </p:cNvSpPr>
          <p:nvPr>
            <p:ph type="sldNum" sz="quarter" idx="12"/>
          </p:nvPr>
        </p:nvSpPr>
        <p:spPr/>
        <p:txBody>
          <a:bodyPr/>
          <a:lstStyle/>
          <a:p>
            <a:fld id="{DB688AF4-3A22-475C-8365-6F08EF5D9E0A}" type="slidenum">
              <a:rPr lang="en-US" smtClean="0"/>
              <a:t>‹#›</a:t>
            </a:fld>
            <a:endParaRPr lang="en-US"/>
          </a:p>
        </p:txBody>
      </p:sp>
    </p:spTree>
    <p:extLst>
      <p:ext uri="{BB962C8B-B14F-4D97-AF65-F5344CB8AC3E}">
        <p14:creationId xmlns:p14="http://schemas.microsoft.com/office/powerpoint/2010/main" val="7292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6464-36E6-2BE8-4D24-770052DF61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E4C1A-79D1-150E-E601-8AFDCB4B9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25C5D4-8A83-3BCE-8627-1F9EECC150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89917-0D54-905F-6C34-4083FF668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7AD38-ED09-0954-2F5D-F5175E9AC2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45F0B3-2AD6-5BCB-4DEE-2119808CB014}"/>
              </a:ext>
            </a:extLst>
          </p:cNvPr>
          <p:cNvSpPr>
            <a:spLocks noGrp="1"/>
          </p:cNvSpPr>
          <p:nvPr>
            <p:ph type="dt" sz="half" idx="10"/>
          </p:nvPr>
        </p:nvSpPr>
        <p:spPr/>
        <p:txBody>
          <a:bodyPr/>
          <a:lstStyle/>
          <a:p>
            <a:fld id="{3C03529A-75E3-456F-89AC-E80A6447675C}" type="datetimeFigureOut">
              <a:rPr lang="en-US" smtClean="0"/>
              <a:t>3/24/2026</a:t>
            </a:fld>
            <a:endParaRPr lang="en-US"/>
          </a:p>
        </p:txBody>
      </p:sp>
      <p:sp>
        <p:nvSpPr>
          <p:cNvPr id="8" name="Footer Placeholder 7">
            <a:extLst>
              <a:ext uri="{FF2B5EF4-FFF2-40B4-BE49-F238E27FC236}">
                <a16:creationId xmlns:a16="http://schemas.microsoft.com/office/drawing/2014/main" id="{E51F26BF-842A-E965-7960-7D9B462418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BE8736-4C62-1FA4-DF6F-0061DBE3DD76}"/>
              </a:ext>
            </a:extLst>
          </p:cNvPr>
          <p:cNvSpPr>
            <a:spLocks noGrp="1"/>
          </p:cNvSpPr>
          <p:nvPr>
            <p:ph type="sldNum" sz="quarter" idx="12"/>
          </p:nvPr>
        </p:nvSpPr>
        <p:spPr/>
        <p:txBody>
          <a:bodyPr/>
          <a:lstStyle/>
          <a:p>
            <a:fld id="{DB688AF4-3A22-475C-8365-6F08EF5D9E0A}" type="slidenum">
              <a:rPr lang="en-US" smtClean="0"/>
              <a:t>‹#›</a:t>
            </a:fld>
            <a:endParaRPr lang="en-US"/>
          </a:p>
        </p:txBody>
      </p:sp>
    </p:spTree>
    <p:extLst>
      <p:ext uri="{BB962C8B-B14F-4D97-AF65-F5344CB8AC3E}">
        <p14:creationId xmlns:p14="http://schemas.microsoft.com/office/powerpoint/2010/main" val="3866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B0A7-965D-8987-AFB5-4FD00DD119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7FDDC0-0B24-BFCD-76A5-F81C63CBA84D}"/>
              </a:ext>
            </a:extLst>
          </p:cNvPr>
          <p:cNvSpPr>
            <a:spLocks noGrp="1"/>
          </p:cNvSpPr>
          <p:nvPr>
            <p:ph type="dt" sz="half" idx="10"/>
          </p:nvPr>
        </p:nvSpPr>
        <p:spPr/>
        <p:txBody>
          <a:bodyPr/>
          <a:lstStyle/>
          <a:p>
            <a:fld id="{3C03529A-75E3-456F-89AC-E80A6447675C}" type="datetimeFigureOut">
              <a:rPr lang="en-US" smtClean="0"/>
              <a:t>3/24/2026</a:t>
            </a:fld>
            <a:endParaRPr lang="en-US"/>
          </a:p>
        </p:txBody>
      </p:sp>
      <p:sp>
        <p:nvSpPr>
          <p:cNvPr id="4" name="Footer Placeholder 3">
            <a:extLst>
              <a:ext uri="{FF2B5EF4-FFF2-40B4-BE49-F238E27FC236}">
                <a16:creationId xmlns:a16="http://schemas.microsoft.com/office/drawing/2014/main" id="{2AC378DB-B54F-123B-C455-9D6A3F242F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506877-444C-AB78-D4E4-0B21EF8EA0B5}"/>
              </a:ext>
            </a:extLst>
          </p:cNvPr>
          <p:cNvSpPr>
            <a:spLocks noGrp="1"/>
          </p:cNvSpPr>
          <p:nvPr>
            <p:ph type="sldNum" sz="quarter" idx="12"/>
          </p:nvPr>
        </p:nvSpPr>
        <p:spPr/>
        <p:txBody>
          <a:bodyPr/>
          <a:lstStyle/>
          <a:p>
            <a:fld id="{DB688AF4-3A22-475C-8365-6F08EF5D9E0A}" type="slidenum">
              <a:rPr lang="en-US" smtClean="0"/>
              <a:t>‹#›</a:t>
            </a:fld>
            <a:endParaRPr lang="en-US"/>
          </a:p>
        </p:txBody>
      </p:sp>
    </p:spTree>
    <p:extLst>
      <p:ext uri="{BB962C8B-B14F-4D97-AF65-F5344CB8AC3E}">
        <p14:creationId xmlns:p14="http://schemas.microsoft.com/office/powerpoint/2010/main" val="369291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902A3-12FB-6EBB-C488-37D4EEBB04E2}"/>
              </a:ext>
            </a:extLst>
          </p:cNvPr>
          <p:cNvSpPr>
            <a:spLocks noGrp="1"/>
          </p:cNvSpPr>
          <p:nvPr>
            <p:ph type="dt" sz="half" idx="10"/>
          </p:nvPr>
        </p:nvSpPr>
        <p:spPr/>
        <p:txBody>
          <a:bodyPr/>
          <a:lstStyle/>
          <a:p>
            <a:fld id="{3C03529A-75E3-456F-89AC-E80A6447675C}" type="datetimeFigureOut">
              <a:rPr lang="en-US" smtClean="0"/>
              <a:t>3/24/2026</a:t>
            </a:fld>
            <a:endParaRPr lang="en-US"/>
          </a:p>
        </p:txBody>
      </p:sp>
      <p:sp>
        <p:nvSpPr>
          <p:cNvPr id="3" name="Footer Placeholder 2">
            <a:extLst>
              <a:ext uri="{FF2B5EF4-FFF2-40B4-BE49-F238E27FC236}">
                <a16:creationId xmlns:a16="http://schemas.microsoft.com/office/drawing/2014/main" id="{CA6ADEB3-9240-C9FF-7F15-638F625FF3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AED921-88A3-C934-B2E6-946D057D6E14}"/>
              </a:ext>
            </a:extLst>
          </p:cNvPr>
          <p:cNvSpPr>
            <a:spLocks noGrp="1"/>
          </p:cNvSpPr>
          <p:nvPr>
            <p:ph type="sldNum" sz="quarter" idx="12"/>
          </p:nvPr>
        </p:nvSpPr>
        <p:spPr/>
        <p:txBody>
          <a:bodyPr/>
          <a:lstStyle/>
          <a:p>
            <a:fld id="{DB688AF4-3A22-475C-8365-6F08EF5D9E0A}" type="slidenum">
              <a:rPr lang="en-US" smtClean="0"/>
              <a:t>‹#›</a:t>
            </a:fld>
            <a:endParaRPr lang="en-US"/>
          </a:p>
        </p:txBody>
      </p:sp>
    </p:spTree>
    <p:extLst>
      <p:ext uri="{BB962C8B-B14F-4D97-AF65-F5344CB8AC3E}">
        <p14:creationId xmlns:p14="http://schemas.microsoft.com/office/powerpoint/2010/main" val="75502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FF146-7872-92B5-F94A-43A01AD33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7333F8-91F6-7658-0808-89301FF30E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D0E707-6753-CC9F-BA74-8FB0D0B4B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E84A7-710F-DBE7-EFD1-F301B7C4B4B8}"/>
              </a:ext>
            </a:extLst>
          </p:cNvPr>
          <p:cNvSpPr>
            <a:spLocks noGrp="1"/>
          </p:cNvSpPr>
          <p:nvPr>
            <p:ph type="dt" sz="half" idx="10"/>
          </p:nvPr>
        </p:nvSpPr>
        <p:spPr/>
        <p:txBody>
          <a:bodyPr/>
          <a:lstStyle/>
          <a:p>
            <a:fld id="{3C03529A-75E3-456F-89AC-E80A6447675C}" type="datetimeFigureOut">
              <a:rPr lang="en-US" smtClean="0"/>
              <a:t>3/24/2026</a:t>
            </a:fld>
            <a:endParaRPr lang="en-US"/>
          </a:p>
        </p:txBody>
      </p:sp>
      <p:sp>
        <p:nvSpPr>
          <p:cNvPr id="6" name="Footer Placeholder 5">
            <a:extLst>
              <a:ext uri="{FF2B5EF4-FFF2-40B4-BE49-F238E27FC236}">
                <a16:creationId xmlns:a16="http://schemas.microsoft.com/office/drawing/2014/main" id="{C97F0D61-25E2-01EA-164A-591871E87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4DFD2-33B2-270F-CE0E-8EEF6398F778}"/>
              </a:ext>
            </a:extLst>
          </p:cNvPr>
          <p:cNvSpPr>
            <a:spLocks noGrp="1"/>
          </p:cNvSpPr>
          <p:nvPr>
            <p:ph type="sldNum" sz="quarter" idx="12"/>
          </p:nvPr>
        </p:nvSpPr>
        <p:spPr/>
        <p:txBody>
          <a:bodyPr/>
          <a:lstStyle/>
          <a:p>
            <a:fld id="{DB688AF4-3A22-475C-8365-6F08EF5D9E0A}" type="slidenum">
              <a:rPr lang="en-US" smtClean="0"/>
              <a:t>‹#›</a:t>
            </a:fld>
            <a:endParaRPr lang="en-US"/>
          </a:p>
        </p:txBody>
      </p:sp>
    </p:spTree>
    <p:extLst>
      <p:ext uri="{BB962C8B-B14F-4D97-AF65-F5344CB8AC3E}">
        <p14:creationId xmlns:p14="http://schemas.microsoft.com/office/powerpoint/2010/main" val="72569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5514-711D-0B56-2260-82F4026DB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A7DFEE-67EC-8A70-CE85-0935EB822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AE0B43-FF6D-45E9-12D7-A52074F24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A03EE-4A9F-3173-DF1A-3E71EA3471C3}"/>
              </a:ext>
            </a:extLst>
          </p:cNvPr>
          <p:cNvSpPr>
            <a:spLocks noGrp="1"/>
          </p:cNvSpPr>
          <p:nvPr>
            <p:ph type="dt" sz="half" idx="10"/>
          </p:nvPr>
        </p:nvSpPr>
        <p:spPr/>
        <p:txBody>
          <a:bodyPr/>
          <a:lstStyle/>
          <a:p>
            <a:fld id="{3C03529A-75E3-456F-89AC-E80A6447675C}" type="datetimeFigureOut">
              <a:rPr lang="en-US" smtClean="0"/>
              <a:t>3/24/2026</a:t>
            </a:fld>
            <a:endParaRPr lang="en-US"/>
          </a:p>
        </p:txBody>
      </p:sp>
      <p:sp>
        <p:nvSpPr>
          <p:cNvPr id="6" name="Footer Placeholder 5">
            <a:extLst>
              <a:ext uri="{FF2B5EF4-FFF2-40B4-BE49-F238E27FC236}">
                <a16:creationId xmlns:a16="http://schemas.microsoft.com/office/drawing/2014/main" id="{E5F2CC10-A91E-DF84-2FA9-52E85490A9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FE1DE-5C43-8A17-87C3-093C92BACE90}"/>
              </a:ext>
            </a:extLst>
          </p:cNvPr>
          <p:cNvSpPr>
            <a:spLocks noGrp="1"/>
          </p:cNvSpPr>
          <p:nvPr>
            <p:ph type="sldNum" sz="quarter" idx="12"/>
          </p:nvPr>
        </p:nvSpPr>
        <p:spPr/>
        <p:txBody>
          <a:bodyPr/>
          <a:lstStyle/>
          <a:p>
            <a:fld id="{DB688AF4-3A22-475C-8365-6F08EF5D9E0A}" type="slidenum">
              <a:rPr lang="en-US" smtClean="0"/>
              <a:t>‹#›</a:t>
            </a:fld>
            <a:endParaRPr lang="en-US"/>
          </a:p>
        </p:txBody>
      </p:sp>
    </p:spTree>
    <p:extLst>
      <p:ext uri="{BB962C8B-B14F-4D97-AF65-F5344CB8AC3E}">
        <p14:creationId xmlns:p14="http://schemas.microsoft.com/office/powerpoint/2010/main" val="320526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9CC1-1783-49EA-393F-01515DE8B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541CF6-588F-6317-C201-8FD4AFA46B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89746-7028-B932-53DE-674D1D4BE8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03529A-75E3-456F-89AC-E80A6447675C}" type="datetimeFigureOut">
              <a:rPr lang="en-US" smtClean="0"/>
              <a:t>3/24/2026</a:t>
            </a:fld>
            <a:endParaRPr lang="en-US"/>
          </a:p>
        </p:txBody>
      </p:sp>
      <p:sp>
        <p:nvSpPr>
          <p:cNvPr id="5" name="Footer Placeholder 4">
            <a:extLst>
              <a:ext uri="{FF2B5EF4-FFF2-40B4-BE49-F238E27FC236}">
                <a16:creationId xmlns:a16="http://schemas.microsoft.com/office/drawing/2014/main" id="{198EBBB9-CF1B-7E47-39AC-D1E36D438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445DF62-3189-9043-A5F1-BD25992EC0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688AF4-3A22-475C-8365-6F08EF5D9E0A}" type="slidenum">
              <a:rPr lang="en-US" smtClean="0"/>
              <a:t>‹#›</a:t>
            </a:fld>
            <a:endParaRPr lang="en-US"/>
          </a:p>
        </p:txBody>
      </p:sp>
    </p:spTree>
    <p:extLst>
      <p:ext uri="{BB962C8B-B14F-4D97-AF65-F5344CB8AC3E}">
        <p14:creationId xmlns:p14="http://schemas.microsoft.com/office/powerpoint/2010/main" val="771653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75_E0B75B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8BD6-55EF-1610-ACED-37A3532A31B0}"/>
              </a:ext>
            </a:extLst>
          </p:cNvPr>
          <p:cNvSpPr>
            <a:spLocks noGrp="1"/>
          </p:cNvSpPr>
          <p:nvPr>
            <p:ph type="ctrTitle"/>
          </p:nvPr>
        </p:nvSpPr>
        <p:spPr>
          <a:xfrm>
            <a:off x="0" y="1607268"/>
            <a:ext cx="11971591" cy="841207"/>
          </a:xfrm>
        </p:spPr>
        <p:txBody>
          <a:bodyPr>
            <a:normAutofit/>
          </a:bodyPr>
          <a:lstStyle/>
          <a:p>
            <a:r>
              <a:rPr lang="en-US" sz="5200" dirty="0"/>
              <a:t>State financial aid</a:t>
            </a:r>
          </a:p>
        </p:txBody>
      </p:sp>
      <p:sp>
        <p:nvSpPr>
          <p:cNvPr id="3" name="Text Placeholder 2">
            <a:extLst>
              <a:ext uri="{FF2B5EF4-FFF2-40B4-BE49-F238E27FC236}">
                <a16:creationId xmlns:a16="http://schemas.microsoft.com/office/drawing/2014/main" id="{C2B05476-E88F-F36D-3C79-C03A7F33A6B6}"/>
              </a:ext>
            </a:extLst>
          </p:cNvPr>
          <p:cNvSpPr>
            <a:spLocks noGrp="1"/>
          </p:cNvSpPr>
          <p:nvPr>
            <p:ph type="body" sz="quarter" idx="12"/>
          </p:nvPr>
        </p:nvSpPr>
        <p:spPr>
          <a:xfrm>
            <a:off x="2324100" y="2515030"/>
            <a:ext cx="7543800" cy="588221"/>
          </a:xfrm>
        </p:spPr>
        <p:txBody>
          <a:bodyPr>
            <a:normAutofit/>
          </a:bodyPr>
          <a:lstStyle/>
          <a:p>
            <a:r>
              <a:rPr lang="en-US" sz="3000" dirty="0"/>
              <a:t>Policy and Standard Practice Update </a:t>
            </a:r>
          </a:p>
        </p:txBody>
      </p:sp>
      <p:sp>
        <p:nvSpPr>
          <p:cNvPr id="4" name="Text Placeholder 3">
            <a:extLst>
              <a:ext uri="{FF2B5EF4-FFF2-40B4-BE49-F238E27FC236}">
                <a16:creationId xmlns:a16="http://schemas.microsoft.com/office/drawing/2014/main" id="{4CC1A49C-1430-F5AC-F64C-4D0D1ACE7901}"/>
              </a:ext>
            </a:extLst>
          </p:cNvPr>
          <p:cNvSpPr>
            <a:spLocks noGrp="1"/>
          </p:cNvSpPr>
          <p:nvPr>
            <p:ph type="body" sz="quarter" idx="10"/>
          </p:nvPr>
        </p:nvSpPr>
        <p:spPr>
          <a:xfrm>
            <a:off x="1433673" y="3829382"/>
            <a:ext cx="9104243" cy="942716"/>
          </a:xfrm>
        </p:spPr>
        <p:txBody>
          <a:bodyPr>
            <a:normAutofit fontScale="77500" lnSpcReduction="20000"/>
          </a:bodyPr>
          <a:lstStyle/>
          <a:p>
            <a:r>
              <a:rPr lang="en-US" sz="2800" dirty="0"/>
              <a:t>Brooke Kile, </a:t>
            </a:r>
            <a:r>
              <a:rPr lang="en-US" sz="2800" i="1" dirty="0"/>
              <a:t>Senior Associate Commissioner for Business Solutions</a:t>
            </a:r>
          </a:p>
          <a:p>
            <a:r>
              <a:rPr lang="en-US" sz="2800" dirty="0"/>
              <a:t>Angel McAllister</a:t>
            </a:r>
            <a:r>
              <a:rPr lang="en-US" sz="2800" i="1" dirty="0"/>
              <a:t>, State Director for Financial Aid</a:t>
            </a:r>
            <a:endParaRPr lang="en-US" sz="2800" dirty="0"/>
          </a:p>
        </p:txBody>
      </p:sp>
      <p:sp>
        <p:nvSpPr>
          <p:cNvPr id="5" name="Text Placeholder 4">
            <a:extLst>
              <a:ext uri="{FF2B5EF4-FFF2-40B4-BE49-F238E27FC236}">
                <a16:creationId xmlns:a16="http://schemas.microsoft.com/office/drawing/2014/main" id="{4AC742B7-3188-CB76-DCE6-B5752806E740}"/>
              </a:ext>
            </a:extLst>
          </p:cNvPr>
          <p:cNvSpPr>
            <a:spLocks noGrp="1"/>
          </p:cNvSpPr>
          <p:nvPr>
            <p:ph type="body" sz="quarter" idx="11"/>
          </p:nvPr>
        </p:nvSpPr>
        <p:spPr>
          <a:xfrm>
            <a:off x="2324100" y="4671035"/>
            <a:ext cx="7543800" cy="588221"/>
          </a:xfrm>
        </p:spPr>
        <p:txBody>
          <a:bodyPr/>
          <a:lstStyle/>
          <a:p>
            <a:r>
              <a:rPr lang="en-US" dirty="0"/>
              <a:t>March 13, 2026</a:t>
            </a:r>
          </a:p>
        </p:txBody>
      </p:sp>
    </p:spTree>
    <p:extLst>
      <p:ext uri="{BB962C8B-B14F-4D97-AF65-F5344CB8AC3E}">
        <p14:creationId xmlns:p14="http://schemas.microsoft.com/office/powerpoint/2010/main" val="43967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2DD04-B57A-E3C1-E322-2B604B21BA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D1D23FC-E90B-832A-E15D-453633DA84E6}"/>
              </a:ext>
            </a:extLst>
          </p:cNvPr>
          <p:cNvSpPr>
            <a:spLocks noGrp="1"/>
          </p:cNvSpPr>
          <p:nvPr>
            <p:ph type="title"/>
          </p:nvPr>
        </p:nvSpPr>
        <p:spPr>
          <a:xfrm>
            <a:off x="437100" y="382379"/>
            <a:ext cx="7378752" cy="1047028"/>
          </a:xfrm>
        </p:spPr>
        <p:txBody>
          <a:bodyPr>
            <a:normAutofit/>
          </a:bodyPr>
          <a:lstStyle/>
          <a:p>
            <a:r>
              <a:rPr lang="en-US" dirty="0">
                <a:latin typeface="Arial" panose="020B0604020202020204" pitchFamily="34" charset="0"/>
                <a:cs typeface="Arial" panose="020B0604020202020204" pitchFamily="34" charset="0"/>
              </a:rPr>
              <a:t>Teachin</a:t>
            </a:r>
            <a:r>
              <a:rPr lang="en-US" dirty="0"/>
              <a:t>g Scholarships</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B56A06F7-351D-8649-7C9D-E6E4800DEAFE}"/>
              </a:ext>
            </a:extLst>
          </p:cNvPr>
          <p:cNvSpPr>
            <a:spLocks noGrp="1"/>
          </p:cNvSpPr>
          <p:nvPr>
            <p:ph idx="10"/>
          </p:nvPr>
        </p:nvSpPr>
        <p:spPr>
          <a:xfrm>
            <a:off x="437100" y="1555780"/>
            <a:ext cx="10582525" cy="4238073"/>
          </a:xfrm>
        </p:spPr>
        <p:txBody>
          <a:bodyPr>
            <a:normAutofit/>
          </a:bodyPr>
          <a:lstStyle/>
          <a:p>
            <a:pPr>
              <a:buClr>
                <a:srgbClr val="1391C1"/>
              </a:buClr>
              <a:buSzPct val="90000"/>
              <a:buFont typeface="Wingdings 3" panose="05040102010807070707" pitchFamily="18" charset="2"/>
              <a:buChar char="u"/>
            </a:pPr>
            <a:r>
              <a:rPr lang="en-US" dirty="0"/>
              <a:t>The Transition to Teaching Scholarship will be available in ScholarTrack beginning in the 2026–2027 academic year.</a:t>
            </a:r>
          </a:p>
          <a:p>
            <a:pPr>
              <a:buClr>
                <a:srgbClr val="1391C1"/>
              </a:buClr>
              <a:buSzPct val="90000"/>
              <a:buFont typeface="Wingdings 3" panose="05040102010807070707" pitchFamily="18" charset="2"/>
              <a:buChar char="u"/>
            </a:pPr>
            <a:r>
              <a:rPr lang="en-US" dirty="0"/>
              <a:t>The program coordinator will provide a webinar and training on how to claim awards in ScholarTrack.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Student teaching scholarships will continue to be processed through invoices.</a:t>
            </a:r>
          </a:p>
        </p:txBody>
      </p:sp>
    </p:spTree>
    <p:extLst>
      <p:ext uri="{BB962C8B-B14F-4D97-AF65-F5344CB8AC3E}">
        <p14:creationId xmlns:p14="http://schemas.microsoft.com/office/powerpoint/2010/main" val="203437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73D0C-DDCB-306B-C59C-C921EE89AD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15A6570-E2E7-7559-F658-71C74D52A5F5}"/>
              </a:ext>
            </a:extLst>
          </p:cNvPr>
          <p:cNvSpPr>
            <a:spLocks noGrp="1"/>
          </p:cNvSpPr>
          <p:nvPr>
            <p:ph type="title"/>
          </p:nvPr>
        </p:nvSpPr>
        <p:spPr>
          <a:xfrm>
            <a:off x="437100" y="382379"/>
            <a:ext cx="7378752" cy="994476"/>
          </a:xfrm>
        </p:spPr>
        <p:txBody>
          <a:bodyPr>
            <a:normAutofit/>
          </a:bodyPr>
          <a:lstStyle/>
          <a:p>
            <a:r>
              <a:rPr lang="en-US" dirty="0">
                <a:latin typeface="Arial" panose="020B0604020202020204" pitchFamily="34" charset="0"/>
                <a:cs typeface="Arial" panose="020B0604020202020204" pitchFamily="34" charset="0"/>
              </a:rPr>
              <a:t>FY26 close</a:t>
            </a:r>
          </a:p>
        </p:txBody>
      </p:sp>
      <p:sp>
        <p:nvSpPr>
          <p:cNvPr id="6" name="Content Placeholder 5">
            <a:extLst>
              <a:ext uri="{FF2B5EF4-FFF2-40B4-BE49-F238E27FC236}">
                <a16:creationId xmlns:a16="http://schemas.microsoft.com/office/drawing/2014/main" id="{75937B25-F523-2040-B5A9-0FE40B4AAC91}"/>
              </a:ext>
            </a:extLst>
          </p:cNvPr>
          <p:cNvSpPr>
            <a:spLocks noGrp="1"/>
          </p:cNvSpPr>
          <p:nvPr>
            <p:ph idx="10"/>
          </p:nvPr>
        </p:nvSpPr>
        <p:spPr>
          <a:xfrm>
            <a:off x="437100" y="1524249"/>
            <a:ext cx="9243613" cy="4238073"/>
          </a:xfrm>
        </p:spPr>
        <p:txBody>
          <a:bodyPr vert="horz" lIns="91440" tIns="45720" rIns="91440" bIns="45720" rtlCol="0" anchor="t">
            <a:normAutofit/>
          </a:bodyPr>
          <a:lstStyle/>
          <a:p>
            <a:pPr marL="370840" indent="-370840">
              <a:buSzPct val="90000"/>
            </a:pPr>
            <a:r>
              <a:rPr lang="en-US" dirty="0"/>
              <a:t>For FY26 all claims must be entered in ScholarTrack by May 31, 2026, to meet the fiscal year end payment deadline.</a:t>
            </a:r>
          </a:p>
          <a:p>
            <a:pPr marL="370840" indent="-370840">
              <a:buSzPct val="90000"/>
            </a:pPr>
            <a:r>
              <a:rPr lang="en-US" dirty="0"/>
              <a:t>Claims submitted after the deadline will be delayed until we begin processing payments for FY27.</a:t>
            </a:r>
          </a:p>
        </p:txBody>
      </p:sp>
    </p:spTree>
    <p:extLst>
      <p:ext uri="{BB962C8B-B14F-4D97-AF65-F5344CB8AC3E}">
        <p14:creationId xmlns:p14="http://schemas.microsoft.com/office/powerpoint/2010/main" val="396178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3221A-58DE-C3D8-37FF-5ADC6EE13DE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AB4928C-0F52-B96C-0727-6EAAB6F04F46}"/>
              </a:ext>
            </a:extLst>
          </p:cNvPr>
          <p:cNvSpPr>
            <a:spLocks noGrp="1"/>
          </p:cNvSpPr>
          <p:nvPr>
            <p:ph type="title"/>
          </p:nvPr>
        </p:nvSpPr>
        <p:spPr>
          <a:xfrm>
            <a:off x="459849" y="451953"/>
            <a:ext cx="7378752" cy="1366337"/>
          </a:xfrm>
        </p:spPr>
        <p:txBody>
          <a:bodyPr>
            <a:normAutofit/>
          </a:bodyPr>
          <a:lstStyle/>
          <a:p>
            <a:r>
              <a:rPr lang="en-US" dirty="0"/>
              <a:t>CVO End-of-year</a:t>
            </a:r>
            <a:br>
              <a:rPr lang="en-US" dirty="0"/>
            </a:br>
            <a:r>
              <a:rPr lang="en-US" dirty="0"/>
              <a:t>close out</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B6110CA1-5710-A0D0-44BB-F5D8AD884C87}"/>
              </a:ext>
            </a:extLst>
          </p:cNvPr>
          <p:cNvSpPr>
            <a:spLocks noGrp="1"/>
          </p:cNvSpPr>
          <p:nvPr>
            <p:ph idx="10"/>
          </p:nvPr>
        </p:nvSpPr>
        <p:spPr>
          <a:xfrm>
            <a:off x="459849" y="1891862"/>
            <a:ext cx="11175103" cy="3888827"/>
          </a:xfrm>
        </p:spPr>
        <p:txBody>
          <a:bodyPr>
            <a:normAutofit/>
          </a:bodyPr>
          <a:lstStyle/>
          <a:p>
            <a:pPr>
              <a:spcAft>
                <a:spcPts val="0"/>
              </a:spcAft>
              <a:buClr>
                <a:srgbClr val="1391C1"/>
              </a:buClr>
              <a:buSzPct val="90000"/>
              <a:buFont typeface="Wingdings 3" panose="05040102010807070707" pitchFamily="18" charset="2"/>
              <a:buChar char="u"/>
            </a:pPr>
            <a:r>
              <a:rPr lang="en-US" dirty="0">
                <a:latin typeface="Arial" panose="020B0604020202020204" pitchFamily="34" charset="0"/>
                <a:cs typeface="Arial" panose="020B0604020202020204" pitchFamily="34" charset="0"/>
              </a:rPr>
              <a:t>At the start of FY26, all institutions received their prorated amounts for the</a:t>
            </a:r>
          </a:p>
          <a:p>
            <a:pPr marL="346075" indent="0">
              <a:spcBef>
                <a:spcPts val="0"/>
              </a:spcBef>
              <a:buClr>
                <a:srgbClr val="1391C1"/>
              </a:buClr>
              <a:buSzPct val="90000"/>
              <a:buNone/>
            </a:pPr>
            <a:r>
              <a:rPr lang="en-US" dirty="0">
                <a:latin typeface="Arial" panose="020B0604020202020204" pitchFamily="34" charset="0"/>
                <a:cs typeface="Arial" panose="020B0604020202020204" pitchFamily="34" charset="0"/>
              </a:rPr>
              <a:t>2025-2026 AY.</a:t>
            </a:r>
          </a:p>
          <a:p>
            <a:pPr>
              <a:buClr>
                <a:srgbClr val="1391C1"/>
              </a:buClr>
              <a:buSzPct val="90000"/>
              <a:buFont typeface="Wingdings 3" panose="05040102010807070707" pitchFamily="18" charset="2"/>
              <a:buChar char="u"/>
            </a:pPr>
            <a:r>
              <a:rPr lang="en-US" dirty="0"/>
              <a:t>We will conduct an end-of-year settle-up to ensure the entire appropriation was prorated on actual claims for the 2025-2026 AY.</a:t>
            </a:r>
          </a:p>
          <a:p>
            <a:pPr lvl="1"/>
            <a:r>
              <a:rPr lang="en-US" dirty="0">
                <a:latin typeface="Arial" panose="020B0604020202020204" pitchFamily="34" charset="0"/>
                <a:cs typeface="Arial" panose="020B0604020202020204" pitchFamily="34" charset="0"/>
              </a:rPr>
              <a:t>Private institutions will be made whole according to Indiana code.</a:t>
            </a:r>
          </a:p>
          <a:p>
            <a:r>
              <a:rPr lang="en-US" dirty="0"/>
              <a:t>In June, any claims not covered by the CVO fund will have a “Not Paid” status and institutions will receive an Excel spreadsheet detailing which student claims were not covered by the CVO fund and should be covered by the institution.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41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7C23F-255D-0436-0AD2-C7433C16D4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FA1A61B-7F17-F259-0F6C-B69942AA5785}"/>
              </a:ext>
            </a:extLst>
          </p:cNvPr>
          <p:cNvSpPr>
            <a:spLocks noGrp="1"/>
          </p:cNvSpPr>
          <p:nvPr>
            <p:ph type="title"/>
          </p:nvPr>
        </p:nvSpPr>
        <p:spPr>
          <a:xfrm>
            <a:off x="437100" y="403399"/>
            <a:ext cx="7378752" cy="983967"/>
          </a:xfrm>
        </p:spPr>
        <p:txBody>
          <a:bodyPr>
            <a:normAutofit/>
          </a:bodyPr>
          <a:lstStyle/>
          <a:p>
            <a:r>
              <a:rPr lang="en-US" dirty="0">
                <a:latin typeface="Arial" panose="020B0604020202020204" pitchFamily="34" charset="0"/>
                <a:cs typeface="Arial" panose="020B0604020202020204" pitchFamily="34" charset="0"/>
              </a:rPr>
              <a:t>ScholarTrack Updates</a:t>
            </a:r>
          </a:p>
        </p:txBody>
      </p:sp>
      <p:sp>
        <p:nvSpPr>
          <p:cNvPr id="6" name="Content Placeholder 5">
            <a:extLst>
              <a:ext uri="{FF2B5EF4-FFF2-40B4-BE49-F238E27FC236}">
                <a16:creationId xmlns:a16="http://schemas.microsoft.com/office/drawing/2014/main" id="{7D592DAA-DA60-4D96-F471-28E54D7A8447}"/>
              </a:ext>
            </a:extLst>
          </p:cNvPr>
          <p:cNvSpPr>
            <a:spLocks noGrp="1"/>
          </p:cNvSpPr>
          <p:nvPr>
            <p:ph idx="10"/>
          </p:nvPr>
        </p:nvSpPr>
        <p:spPr>
          <a:xfrm>
            <a:off x="437100" y="1450429"/>
            <a:ext cx="10912344" cy="4582509"/>
          </a:xfrm>
        </p:spPr>
        <p:txBody>
          <a:bodyPr>
            <a:normAutofit fontScale="92500"/>
          </a:bodyPr>
          <a:lstStyle/>
          <a:p>
            <a:r>
              <a:rPr lang="en-US" dirty="0"/>
              <a:t>There are new changes to the National Guard Supplemental Grant (NGSG).</a:t>
            </a:r>
          </a:p>
          <a:p>
            <a:pPr lvl="1"/>
            <a:r>
              <a:rPr lang="en-US" sz="2100" dirty="0"/>
              <a:t>Summer claims are now allowed.</a:t>
            </a:r>
          </a:p>
          <a:p>
            <a:pPr lvl="1"/>
            <a:r>
              <a:rPr lang="en-US" sz="2100" dirty="0"/>
              <a:t>Students can use NGSG and the 21st Century Scholarship together for 2 academic years.</a:t>
            </a:r>
          </a:p>
          <a:p>
            <a:r>
              <a:rPr lang="en-US" dirty="0"/>
              <a:t>2nd Workforce Ready Grant began during the 2025-2026 academic year.	</a:t>
            </a:r>
          </a:p>
          <a:p>
            <a:pPr lvl="1"/>
            <a:r>
              <a:rPr lang="en-US" sz="2100" dirty="0"/>
              <a:t>Students can use WRG to complete a 2nd certificate. </a:t>
            </a:r>
          </a:p>
          <a:p>
            <a:r>
              <a:rPr lang="en-US" dirty="0"/>
              <a:t>Eligibility changed for teaching scholarships.</a:t>
            </a:r>
          </a:p>
          <a:p>
            <a:pPr lvl="1"/>
            <a:r>
              <a:rPr lang="en-US" sz="2100" dirty="0"/>
              <a:t>To qualify for minority teaching scholarships, students must reside or previously resided in an underserved county: </a:t>
            </a:r>
          </a:p>
          <a:p>
            <a:pPr lvl="2"/>
            <a:r>
              <a:rPr lang="en-US" sz="2100" i="1" dirty="0"/>
              <a:t>Allen, Marion, Lake, St. Joseph, and Vanderburgh County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62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D2FA0-B9D8-965B-EB52-C7E4E4083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61E70-4D32-13D1-261C-967A45865121}"/>
              </a:ext>
            </a:extLst>
          </p:cNvPr>
          <p:cNvSpPr>
            <a:spLocks noGrp="1"/>
          </p:cNvSpPr>
          <p:nvPr>
            <p:ph type="title"/>
          </p:nvPr>
        </p:nvSpPr>
        <p:spPr>
          <a:xfrm>
            <a:off x="961230" y="3041374"/>
            <a:ext cx="5134770" cy="1949940"/>
          </a:xfrm>
          <a:prstGeom prst="rect">
            <a:avLst/>
          </a:prstGeom>
        </p:spPr>
        <p:txBody>
          <a:bodyPr>
            <a:normAutofit fontScale="90000"/>
          </a:bodyPr>
          <a:lstStyle/>
          <a:p>
            <a:r>
              <a:rPr lang="en-US"/>
              <a:t>Fiscal year 2027 updates</a:t>
            </a:r>
          </a:p>
        </p:txBody>
      </p:sp>
    </p:spTree>
    <p:extLst>
      <p:ext uri="{BB962C8B-B14F-4D97-AF65-F5344CB8AC3E}">
        <p14:creationId xmlns:p14="http://schemas.microsoft.com/office/powerpoint/2010/main" val="72933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1CE1-5BC5-47DD-2685-EE1FA4753D49}"/>
              </a:ext>
            </a:extLst>
          </p:cNvPr>
          <p:cNvSpPr>
            <a:spLocks noGrp="1"/>
          </p:cNvSpPr>
          <p:nvPr>
            <p:ph type="title"/>
          </p:nvPr>
        </p:nvSpPr>
        <p:spPr>
          <a:xfrm>
            <a:off x="437100" y="382379"/>
            <a:ext cx="7378752" cy="1477952"/>
          </a:xfrm>
        </p:spPr>
        <p:txBody>
          <a:bodyPr>
            <a:normAutofit/>
          </a:bodyPr>
          <a:lstStyle/>
          <a:p>
            <a:r>
              <a:rPr lang="en-US" dirty="0"/>
              <a:t>FY27 Workforce ready grant</a:t>
            </a:r>
          </a:p>
        </p:txBody>
      </p:sp>
      <p:sp>
        <p:nvSpPr>
          <p:cNvPr id="3" name="Content Placeholder 2">
            <a:extLst>
              <a:ext uri="{FF2B5EF4-FFF2-40B4-BE49-F238E27FC236}">
                <a16:creationId xmlns:a16="http://schemas.microsoft.com/office/drawing/2014/main" id="{B321B3C2-81ED-7574-0CC8-C548AB0A47D7}"/>
              </a:ext>
            </a:extLst>
          </p:cNvPr>
          <p:cNvSpPr>
            <a:spLocks noGrp="1"/>
          </p:cNvSpPr>
          <p:nvPr>
            <p:ph idx="10"/>
          </p:nvPr>
        </p:nvSpPr>
        <p:spPr>
          <a:xfrm>
            <a:off x="459849" y="1860330"/>
            <a:ext cx="10733668" cy="3902295"/>
          </a:xfrm>
        </p:spPr>
        <p:txBody>
          <a:bodyPr>
            <a:normAutofit/>
          </a:bodyPr>
          <a:lstStyle/>
          <a:p>
            <a:pPr>
              <a:spcAft>
                <a:spcPts val="0"/>
              </a:spcAft>
            </a:pPr>
            <a:r>
              <a:rPr lang="en-US" dirty="0"/>
              <a:t>To meet the growing demand for the Workforce Ready Grant and</a:t>
            </a:r>
          </a:p>
          <a:p>
            <a:pPr marL="346075" indent="0">
              <a:spcBef>
                <a:spcPts val="0"/>
              </a:spcBef>
              <a:buNone/>
            </a:pPr>
            <a:r>
              <a:rPr lang="en-US" dirty="0"/>
              <a:t>ensure spending stays within the appropriation, the CHE will impose institutional spending caps on all participating institutions.</a:t>
            </a:r>
          </a:p>
          <a:p>
            <a:r>
              <a:rPr lang="en-US" dirty="0"/>
              <a:t>These caps will be based upon consideration of historic spending, student demand, and program outcomes. </a:t>
            </a:r>
          </a:p>
          <a:p>
            <a:pPr marL="0" indent="0">
              <a:buNone/>
            </a:pPr>
            <a:endParaRPr lang="en-US" sz="1200" dirty="0"/>
          </a:p>
          <a:p>
            <a:pPr marL="0" indent="0">
              <a:buNone/>
            </a:pPr>
            <a:r>
              <a:rPr lang="en-US" b="1" dirty="0">
                <a:solidFill>
                  <a:srgbClr val="FF8811"/>
                </a:solidFill>
              </a:rPr>
              <a:t>Specific information will be provided to individual institutions by May 1, 2026. </a:t>
            </a:r>
          </a:p>
        </p:txBody>
      </p:sp>
    </p:spTree>
    <p:extLst>
      <p:ext uri="{BB962C8B-B14F-4D97-AF65-F5344CB8AC3E}">
        <p14:creationId xmlns:p14="http://schemas.microsoft.com/office/powerpoint/2010/main" val="207976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6ECE-DA7D-9868-4E9D-2777E77898E0}"/>
              </a:ext>
            </a:extLst>
          </p:cNvPr>
          <p:cNvSpPr>
            <a:spLocks noGrp="1"/>
          </p:cNvSpPr>
          <p:nvPr>
            <p:ph type="title"/>
          </p:nvPr>
        </p:nvSpPr>
        <p:spPr>
          <a:xfrm>
            <a:off x="437100" y="382378"/>
            <a:ext cx="7378752" cy="1383359"/>
          </a:xfrm>
        </p:spPr>
        <p:txBody>
          <a:bodyPr>
            <a:normAutofit/>
          </a:bodyPr>
          <a:lstStyle/>
          <a:p>
            <a:r>
              <a:rPr lang="en-US" dirty="0"/>
              <a:t>FY27</a:t>
            </a:r>
            <a:br>
              <a:rPr lang="en-US" dirty="0"/>
            </a:br>
            <a:r>
              <a:rPr lang="en-US" dirty="0"/>
              <a:t>adult student grant</a:t>
            </a:r>
          </a:p>
        </p:txBody>
      </p:sp>
      <p:sp>
        <p:nvSpPr>
          <p:cNvPr id="3" name="Content Placeholder 2">
            <a:extLst>
              <a:ext uri="{FF2B5EF4-FFF2-40B4-BE49-F238E27FC236}">
                <a16:creationId xmlns:a16="http://schemas.microsoft.com/office/drawing/2014/main" id="{312439D5-E208-5855-B511-167D3AD99ED0}"/>
              </a:ext>
            </a:extLst>
          </p:cNvPr>
          <p:cNvSpPr>
            <a:spLocks noGrp="1"/>
          </p:cNvSpPr>
          <p:nvPr>
            <p:ph idx="10"/>
          </p:nvPr>
        </p:nvSpPr>
        <p:spPr>
          <a:xfrm>
            <a:off x="459847" y="1986455"/>
            <a:ext cx="11091022" cy="3776171"/>
          </a:xfrm>
        </p:spPr>
        <p:txBody>
          <a:bodyPr>
            <a:normAutofit/>
          </a:bodyPr>
          <a:lstStyle/>
          <a:p>
            <a:pPr>
              <a:spcAft>
                <a:spcPts val="0"/>
              </a:spcAft>
            </a:pPr>
            <a:r>
              <a:rPr lang="en-US" dirty="0"/>
              <a:t>The Commission anticipates similar demand for the Adult Student Grant in</a:t>
            </a:r>
          </a:p>
          <a:p>
            <a:pPr marL="346075" indent="0">
              <a:spcBef>
                <a:spcPts val="0"/>
              </a:spcBef>
              <a:buNone/>
            </a:pPr>
            <a:r>
              <a:rPr lang="en-US" dirty="0"/>
              <a:t>FY27 as demonstrated in FY26. </a:t>
            </a:r>
          </a:p>
          <a:p>
            <a:r>
              <a:rPr lang="en-US" dirty="0"/>
              <a:t>As a result, CHE expects to announce the closure of the Adult Student Grant application window in late fall 2026 / early winter of 2027. </a:t>
            </a:r>
          </a:p>
          <a:p>
            <a:pPr marL="0" indent="0">
              <a:buNone/>
            </a:pPr>
            <a:endParaRPr lang="en-US" dirty="0"/>
          </a:p>
          <a:p>
            <a:pPr marL="0" indent="0">
              <a:buNone/>
            </a:pPr>
            <a:r>
              <a:rPr lang="en-US" b="1" dirty="0">
                <a:solidFill>
                  <a:srgbClr val="FF8811"/>
                </a:solidFill>
              </a:rPr>
              <a:t>CHE plans to announce the official application deadline sometime in November or early December 2026.</a:t>
            </a:r>
          </a:p>
        </p:txBody>
      </p:sp>
    </p:spTree>
    <p:extLst>
      <p:ext uri="{BB962C8B-B14F-4D97-AF65-F5344CB8AC3E}">
        <p14:creationId xmlns:p14="http://schemas.microsoft.com/office/powerpoint/2010/main" val="2683094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8BD6-55EF-1610-ACED-37A3532A31B0}"/>
              </a:ext>
            </a:extLst>
          </p:cNvPr>
          <p:cNvSpPr>
            <a:spLocks noGrp="1"/>
          </p:cNvSpPr>
          <p:nvPr>
            <p:ph type="ctrTitle"/>
          </p:nvPr>
        </p:nvSpPr>
        <p:spPr>
          <a:xfrm>
            <a:off x="1950148" y="2587793"/>
            <a:ext cx="8291703" cy="841207"/>
          </a:xfrm>
        </p:spPr>
        <p:txBody>
          <a:bodyPr/>
          <a:lstStyle/>
          <a:p>
            <a:r>
              <a:rPr lang="en-US"/>
              <a:t>Questions?</a:t>
            </a:r>
          </a:p>
        </p:txBody>
      </p:sp>
    </p:spTree>
    <p:extLst>
      <p:ext uri="{BB962C8B-B14F-4D97-AF65-F5344CB8AC3E}">
        <p14:creationId xmlns:p14="http://schemas.microsoft.com/office/powerpoint/2010/main" val="24989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D6745-15A6-3A14-A754-B6FB3D4AC21D}"/>
              </a:ext>
            </a:extLst>
          </p:cNvPr>
          <p:cNvSpPr>
            <a:spLocks noGrp="1"/>
          </p:cNvSpPr>
          <p:nvPr>
            <p:ph type="body" sz="quarter" idx="12"/>
          </p:nvPr>
        </p:nvSpPr>
        <p:spPr>
          <a:xfrm>
            <a:off x="4393324" y="3351974"/>
            <a:ext cx="3405352" cy="433358"/>
          </a:xfrm>
        </p:spPr>
        <p:txBody>
          <a:bodyPr>
            <a:normAutofit lnSpcReduction="10000"/>
          </a:bodyPr>
          <a:lstStyle/>
          <a:p>
            <a:r>
              <a:rPr lang="en-US" dirty="0"/>
              <a:t>Brooke Kile</a:t>
            </a:r>
          </a:p>
        </p:txBody>
      </p:sp>
      <p:sp>
        <p:nvSpPr>
          <p:cNvPr id="3" name="Text Placeholder 2">
            <a:extLst>
              <a:ext uri="{FF2B5EF4-FFF2-40B4-BE49-F238E27FC236}">
                <a16:creationId xmlns:a16="http://schemas.microsoft.com/office/drawing/2014/main" id="{78291B5F-39CE-FD4D-6A6A-A369B880DDC7}"/>
              </a:ext>
            </a:extLst>
          </p:cNvPr>
          <p:cNvSpPr>
            <a:spLocks noGrp="1"/>
          </p:cNvSpPr>
          <p:nvPr>
            <p:ph type="body" sz="quarter" idx="10"/>
          </p:nvPr>
        </p:nvSpPr>
        <p:spPr>
          <a:xfrm>
            <a:off x="3140955" y="3662385"/>
            <a:ext cx="5910090" cy="560521"/>
          </a:xfrm>
        </p:spPr>
        <p:txBody>
          <a:bodyPr>
            <a:noAutofit/>
          </a:bodyPr>
          <a:lstStyle/>
          <a:p>
            <a:r>
              <a:rPr lang="en-US" dirty="0"/>
              <a:t>Sr. Associate Commissioner for Business Solutions</a:t>
            </a:r>
          </a:p>
        </p:txBody>
      </p:sp>
      <p:sp>
        <p:nvSpPr>
          <p:cNvPr id="4" name="Text Placeholder 3">
            <a:extLst>
              <a:ext uri="{FF2B5EF4-FFF2-40B4-BE49-F238E27FC236}">
                <a16:creationId xmlns:a16="http://schemas.microsoft.com/office/drawing/2014/main" id="{4B4E7273-E679-5EAA-AD71-1BDA6F02ECC1}"/>
              </a:ext>
            </a:extLst>
          </p:cNvPr>
          <p:cNvSpPr>
            <a:spLocks noGrp="1"/>
          </p:cNvSpPr>
          <p:nvPr>
            <p:ph type="body" sz="quarter" idx="13"/>
          </p:nvPr>
        </p:nvSpPr>
        <p:spPr>
          <a:xfrm>
            <a:off x="2324100" y="4395131"/>
            <a:ext cx="7543800" cy="727749"/>
          </a:xfrm>
        </p:spPr>
        <p:txBody>
          <a:bodyPr>
            <a:normAutofit/>
          </a:bodyPr>
          <a:lstStyle/>
          <a:p>
            <a:r>
              <a:rPr lang="en-US" dirty="0"/>
              <a:t>CollegeFA@che.in.gov</a:t>
            </a:r>
          </a:p>
        </p:txBody>
      </p:sp>
      <p:sp>
        <p:nvSpPr>
          <p:cNvPr id="5" name="Text Placeholder 2">
            <a:extLst>
              <a:ext uri="{FF2B5EF4-FFF2-40B4-BE49-F238E27FC236}">
                <a16:creationId xmlns:a16="http://schemas.microsoft.com/office/drawing/2014/main" id="{D0EB0D39-B0FA-FD8C-81F3-F6A7E90D9DD1}"/>
              </a:ext>
            </a:extLst>
          </p:cNvPr>
          <p:cNvSpPr txBox="1">
            <a:spLocks/>
          </p:cNvSpPr>
          <p:nvPr/>
        </p:nvSpPr>
        <p:spPr>
          <a:xfrm>
            <a:off x="4211065" y="2565764"/>
            <a:ext cx="3769870" cy="56052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Tx/>
              <a:buNone/>
              <a:defRPr sz="2000" i="1" kern="1200">
                <a:solidFill>
                  <a:schemeClr val="bg1"/>
                </a:solidFill>
                <a:latin typeface="+mn-lt"/>
                <a:ea typeface="+mn-ea"/>
                <a:cs typeface="+mn-cs"/>
              </a:defRPr>
            </a:lvl1pPr>
            <a:lvl2pPr marL="304754" indent="0" algn="ctr"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609508" indent="0" algn="ctr"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914262" indent="0" algn="ctr"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219017" indent="0" algn="ctr"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State Director for Financial Aid</a:t>
            </a:r>
          </a:p>
        </p:txBody>
      </p:sp>
      <p:sp>
        <p:nvSpPr>
          <p:cNvPr id="6" name="Text Placeholder 1">
            <a:extLst>
              <a:ext uri="{FF2B5EF4-FFF2-40B4-BE49-F238E27FC236}">
                <a16:creationId xmlns:a16="http://schemas.microsoft.com/office/drawing/2014/main" id="{3E1C01F0-88CE-B009-B686-9DB2CE30837A}"/>
              </a:ext>
            </a:extLst>
          </p:cNvPr>
          <p:cNvSpPr txBox="1">
            <a:spLocks/>
          </p:cNvSpPr>
          <p:nvPr/>
        </p:nvSpPr>
        <p:spPr>
          <a:xfrm>
            <a:off x="4464530" y="2255353"/>
            <a:ext cx="3262940" cy="433358"/>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Tx/>
              <a:buNone/>
              <a:defRPr sz="2699" b="0" kern="1200">
                <a:solidFill>
                  <a:srgbClr val="FFC000"/>
                </a:solidFill>
                <a:latin typeface="+mn-lt"/>
                <a:ea typeface="Calibri" panose="020F0502020204030204" pitchFamily="34" charset="0"/>
                <a:cs typeface="Calibri" panose="020F0502020204030204" pitchFamily="34" charset="0"/>
              </a:defRPr>
            </a:lvl1pPr>
            <a:lvl2pPr marL="304754" indent="0" algn="ctr"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609508" indent="0" algn="ctr"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914262" indent="0" algn="ctr"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219017" indent="0" algn="ctr"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Angel McAllister</a:t>
            </a:r>
          </a:p>
        </p:txBody>
      </p:sp>
    </p:spTree>
    <p:extLst>
      <p:ext uri="{BB962C8B-B14F-4D97-AF65-F5344CB8AC3E}">
        <p14:creationId xmlns:p14="http://schemas.microsoft.com/office/powerpoint/2010/main" val="378689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E1270-D7DE-4B4F-A7E4-0895C251305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4D51CE4-2915-170F-BB16-BEDED68414C6}"/>
              </a:ext>
            </a:extLst>
          </p:cNvPr>
          <p:cNvSpPr>
            <a:spLocks noGrp="1"/>
          </p:cNvSpPr>
          <p:nvPr>
            <p:ph type="title"/>
          </p:nvPr>
        </p:nvSpPr>
        <p:spPr>
          <a:xfrm>
            <a:off x="3284888" y="666750"/>
            <a:ext cx="8209482" cy="815437"/>
          </a:xfrm>
        </p:spPr>
        <p:txBody>
          <a:bodyPr/>
          <a:lstStyle/>
          <a:p>
            <a:r>
              <a:rPr lang="en-US" dirty="0">
                <a:latin typeface="Arial" panose="020B0604020202020204" pitchFamily="34" charset="0"/>
                <a:cs typeface="Arial" panose="020B0604020202020204" pitchFamily="34" charset="0"/>
              </a:rPr>
              <a:t>Overview </a:t>
            </a:r>
          </a:p>
        </p:txBody>
      </p:sp>
      <p:sp>
        <p:nvSpPr>
          <p:cNvPr id="6" name="Content Placeholder 5">
            <a:extLst>
              <a:ext uri="{FF2B5EF4-FFF2-40B4-BE49-F238E27FC236}">
                <a16:creationId xmlns:a16="http://schemas.microsoft.com/office/drawing/2014/main" id="{A9759504-2111-F5E6-4AFE-8AFB04EAE4C7}"/>
              </a:ext>
            </a:extLst>
          </p:cNvPr>
          <p:cNvSpPr>
            <a:spLocks noGrp="1"/>
          </p:cNvSpPr>
          <p:nvPr>
            <p:ph idx="12"/>
          </p:nvPr>
        </p:nvSpPr>
        <p:spPr>
          <a:xfrm>
            <a:off x="3082767" y="1432224"/>
            <a:ext cx="8613723" cy="4241202"/>
          </a:xfrm>
        </p:spPr>
        <p:txBody>
          <a:bodyPr>
            <a:normAutofit fontScale="92500" lnSpcReduction="20000"/>
          </a:bodyPr>
          <a:lstStyle/>
          <a:p>
            <a:pPr marL="685800" lvl="1" indent="-342900">
              <a:buSzPct val="80000"/>
            </a:pPr>
            <a:r>
              <a:rPr lang="en-US" sz="2150" dirty="0"/>
              <a:t>Commission (CHE) Leadership Update</a:t>
            </a:r>
          </a:p>
          <a:p>
            <a:pPr marL="685800" lvl="1" indent="-342900">
              <a:buSzPct val="80000"/>
            </a:pPr>
            <a:r>
              <a:rPr lang="en-US" sz="2150" dirty="0"/>
              <a:t>New Claims Rule</a:t>
            </a:r>
          </a:p>
          <a:p>
            <a:pPr marL="685800" lvl="1" indent="-342900">
              <a:buSzPct val="80000"/>
            </a:pPr>
            <a:r>
              <a:rPr lang="en-US" sz="2150" dirty="0"/>
              <a:t>365-Day Rule </a:t>
            </a:r>
          </a:p>
          <a:p>
            <a:pPr marL="685800" lvl="1" indent="-342900">
              <a:buSzPct val="80000"/>
            </a:pPr>
            <a:r>
              <a:rPr lang="en-US" sz="2150" dirty="0"/>
              <a:t>Program Participation Agreements (PPAs)</a:t>
            </a:r>
          </a:p>
          <a:p>
            <a:pPr marL="685800" lvl="1" indent="-342900">
              <a:buSzPct val="80000"/>
            </a:pPr>
            <a:r>
              <a:rPr lang="en-US" sz="2150" dirty="0"/>
              <a:t>State Financial Aid Audits</a:t>
            </a:r>
          </a:p>
          <a:p>
            <a:pPr marL="685800" lvl="1" indent="-342900">
              <a:buSzPct val="80000"/>
            </a:pPr>
            <a:r>
              <a:rPr lang="en-US" sz="2150" dirty="0"/>
              <a:t>Teaching Scholarships</a:t>
            </a:r>
          </a:p>
          <a:p>
            <a:pPr marL="685800" lvl="1" indent="-342900">
              <a:buSzPct val="80000"/>
            </a:pPr>
            <a:r>
              <a:rPr lang="en-US" sz="2150" dirty="0"/>
              <a:t>End-Of-Year Closeouts</a:t>
            </a:r>
          </a:p>
          <a:p>
            <a:pPr marL="685800" lvl="1" indent="-342900">
              <a:buSzPct val="80000"/>
            </a:pPr>
            <a:r>
              <a:rPr lang="en-US" sz="2150" dirty="0"/>
              <a:t>ScholarTrack Updates </a:t>
            </a:r>
          </a:p>
          <a:p>
            <a:pPr marL="685800" lvl="1" indent="-342900">
              <a:buSzPct val="80000"/>
            </a:pPr>
            <a:r>
              <a:rPr lang="en-US" sz="2150" dirty="0"/>
              <a:t>FY27 Updates </a:t>
            </a:r>
          </a:p>
        </p:txBody>
      </p:sp>
    </p:spTree>
    <p:extLst>
      <p:ext uri="{BB962C8B-B14F-4D97-AF65-F5344CB8AC3E}">
        <p14:creationId xmlns:p14="http://schemas.microsoft.com/office/powerpoint/2010/main" val="144035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6A7EC-D66E-C1C1-20E8-285B044A74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5996ED-D107-C21E-E391-E1EE52210A3F}"/>
              </a:ext>
            </a:extLst>
          </p:cNvPr>
          <p:cNvSpPr>
            <a:spLocks noGrp="1"/>
          </p:cNvSpPr>
          <p:nvPr>
            <p:ph type="title"/>
          </p:nvPr>
        </p:nvSpPr>
        <p:spPr>
          <a:xfrm>
            <a:off x="5156699" y="990917"/>
            <a:ext cx="6473325" cy="695325"/>
          </a:xfrm>
        </p:spPr>
        <p:txBody>
          <a:bodyPr>
            <a:normAutofit/>
          </a:bodyPr>
          <a:lstStyle/>
          <a:p>
            <a:r>
              <a:rPr lang="en-US" sz="4000" dirty="0"/>
              <a:t>CHE Leadership Update</a:t>
            </a:r>
          </a:p>
        </p:txBody>
      </p:sp>
      <p:pic>
        <p:nvPicPr>
          <p:cNvPr id="4" name="Content Placeholder 3" descr="A picture containing person, person&#10;&#10;AI-generated content may be incorrect.">
            <a:extLst>
              <a:ext uri="{FF2B5EF4-FFF2-40B4-BE49-F238E27FC236}">
                <a16:creationId xmlns:a16="http://schemas.microsoft.com/office/drawing/2014/main" id="{2317C03A-EF2B-BF40-5BDE-12D2F28E2F5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51571" y="990917"/>
            <a:ext cx="3252044" cy="4878065"/>
          </a:xfrm>
          <a:ln>
            <a:solidFill>
              <a:schemeClr val="bg2">
                <a:lumMod val="90000"/>
              </a:schemeClr>
            </a:solidFill>
          </a:ln>
        </p:spPr>
      </p:pic>
      <p:sp>
        <p:nvSpPr>
          <p:cNvPr id="6" name="Content Placeholder 5">
            <a:extLst>
              <a:ext uri="{FF2B5EF4-FFF2-40B4-BE49-F238E27FC236}">
                <a16:creationId xmlns:a16="http://schemas.microsoft.com/office/drawing/2014/main" id="{6FA0C51E-89DD-6EA7-DDFA-5B1769BF9B16}"/>
              </a:ext>
            </a:extLst>
          </p:cNvPr>
          <p:cNvSpPr>
            <a:spLocks noGrp="1"/>
          </p:cNvSpPr>
          <p:nvPr>
            <p:ph idx="12"/>
          </p:nvPr>
        </p:nvSpPr>
        <p:spPr>
          <a:xfrm>
            <a:off x="5156699" y="1781175"/>
            <a:ext cx="6473325" cy="3954457"/>
          </a:xfrm>
        </p:spPr>
        <p:txBody>
          <a:bodyPr>
            <a:noAutofit/>
          </a:bodyPr>
          <a:lstStyle/>
          <a:p>
            <a:pPr marL="400050" lvl="1" indent="-285750"/>
            <a:r>
              <a:rPr lang="en-US" sz="1500" dirty="0"/>
              <a:t>Secretary Katie Jenner officially became Indiana’s Commissioner for Higher Education in October 2025 after Chris Lowery concluded his service.</a:t>
            </a:r>
          </a:p>
          <a:p>
            <a:pPr marL="400050" lvl="1" indent="-285750"/>
            <a:r>
              <a:rPr lang="en-US" sz="1500" dirty="0"/>
              <a:t>Indiana’s first Secretary of Education, the state’s top education official, and one of eight secretaries in Governor Mike Braun’s cabinet.</a:t>
            </a:r>
          </a:p>
          <a:p>
            <a:pPr marL="400050" lvl="1" indent="-285750"/>
            <a:r>
              <a:rPr lang="en-US" sz="1500" dirty="0"/>
              <a:t>Dr. Jenner holds a doctorate in education from the University of Kentucky and an MBA from Indiana State University. </a:t>
            </a:r>
          </a:p>
          <a:p>
            <a:pPr marL="400050" lvl="1" indent="-285750"/>
            <a:r>
              <a:rPr lang="en-US" sz="1500" dirty="0"/>
              <a:t>Previously vice President of K-12 Initiatives and Statewide Partnerships for Ivy Tech Community College</a:t>
            </a:r>
          </a:p>
          <a:p>
            <a:pPr marL="400050" lvl="1" indent="-285750"/>
            <a:r>
              <a:rPr lang="en-US" sz="1500" dirty="0"/>
              <a:t>Held various leadership positions at Madison Consolidated Schools, in addition to being a teacher.</a:t>
            </a:r>
            <a:endParaRPr lang="en-US" sz="1500" b="1" dirty="0"/>
          </a:p>
        </p:txBody>
      </p:sp>
    </p:spTree>
    <p:extLst>
      <p:ext uri="{BB962C8B-B14F-4D97-AF65-F5344CB8AC3E}">
        <p14:creationId xmlns:p14="http://schemas.microsoft.com/office/powerpoint/2010/main" val="20624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6D930-257C-F680-1823-666BBE2DBD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5AE9882-220C-05D7-255B-A709D1CBEF95}"/>
              </a:ext>
            </a:extLst>
          </p:cNvPr>
          <p:cNvSpPr>
            <a:spLocks noGrp="1"/>
          </p:cNvSpPr>
          <p:nvPr>
            <p:ph type="title"/>
          </p:nvPr>
        </p:nvSpPr>
        <p:spPr>
          <a:xfrm>
            <a:off x="3284888" y="935916"/>
            <a:ext cx="8749026" cy="883358"/>
          </a:xfrm>
        </p:spPr>
        <p:txBody>
          <a:bodyPr>
            <a:normAutofit/>
          </a:bodyPr>
          <a:lstStyle/>
          <a:p>
            <a:r>
              <a:rPr lang="en-US" dirty="0"/>
              <a:t>CHE Leadership Update</a:t>
            </a:r>
          </a:p>
        </p:txBody>
      </p:sp>
      <p:sp>
        <p:nvSpPr>
          <p:cNvPr id="6" name="Content Placeholder 5">
            <a:extLst>
              <a:ext uri="{FF2B5EF4-FFF2-40B4-BE49-F238E27FC236}">
                <a16:creationId xmlns:a16="http://schemas.microsoft.com/office/drawing/2014/main" id="{AE4E9204-5ED9-A4FF-DD4D-F566E952DE4A}"/>
              </a:ext>
            </a:extLst>
          </p:cNvPr>
          <p:cNvSpPr>
            <a:spLocks noGrp="1"/>
          </p:cNvSpPr>
          <p:nvPr>
            <p:ph idx="12"/>
          </p:nvPr>
        </p:nvSpPr>
        <p:spPr>
          <a:xfrm>
            <a:off x="3284888" y="1819274"/>
            <a:ext cx="8411603" cy="4311635"/>
          </a:xfrm>
        </p:spPr>
        <p:txBody>
          <a:bodyPr>
            <a:normAutofit/>
          </a:bodyPr>
          <a:lstStyle/>
          <a:p>
            <a:pPr lvl="0">
              <a:lnSpc>
                <a:spcPct val="140000"/>
              </a:lnSpc>
              <a:buSzPct val="90000"/>
            </a:pPr>
            <a:r>
              <a:rPr lang="en-US" sz="2000" b="1" dirty="0"/>
              <a:t>Katie Jenner</a:t>
            </a:r>
            <a:r>
              <a:rPr lang="en-US" sz="2000" dirty="0"/>
              <a:t>, Commissioner</a:t>
            </a:r>
          </a:p>
          <a:p>
            <a:pPr lvl="0">
              <a:lnSpc>
                <a:spcPct val="140000"/>
              </a:lnSpc>
              <a:buSzPct val="90000"/>
            </a:pPr>
            <a:r>
              <a:rPr lang="en-US" sz="2000" b="1" dirty="0"/>
              <a:t>Josh Garrison</a:t>
            </a:r>
            <a:r>
              <a:rPr lang="en-US" sz="2000" dirty="0"/>
              <a:t>, Chief of Staff, Office of Education</a:t>
            </a:r>
          </a:p>
          <a:p>
            <a:pPr lvl="0">
              <a:lnSpc>
                <a:spcPct val="140000"/>
              </a:lnSpc>
              <a:buSzPct val="90000"/>
            </a:pPr>
            <a:r>
              <a:rPr lang="en-US" sz="2000" b="1" dirty="0"/>
              <a:t>Jacqueline Kronk</a:t>
            </a:r>
            <a:r>
              <a:rPr lang="en-US" sz="2000" dirty="0"/>
              <a:t>, Chief Strategy Officer, Office of Education</a:t>
            </a:r>
          </a:p>
          <a:p>
            <a:pPr lvl="0">
              <a:lnSpc>
                <a:spcPct val="140000"/>
              </a:lnSpc>
              <a:buSzPct val="90000"/>
            </a:pPr>
            <a:r>
              <a:rPr lang="en-US" sz="2000" b="1" dirty="0"/>
              <a:t>Michelle Ashcraft</a:t>
            </a:r>
            <a:r>
              <a:rPr lang="en-US" sz="2000" dirty="0"/>
              <a:t>, Senior Associate Commissioner and Chief Operating Officer, CHE</a:t>
            </a:r>
          </a:p>
          <a:p>
            <a:pPr lvl="0">
              <a:lnSpc>
                <a:spcPct val="140000"/>
              </a:lnSpc>
              <a:buSzPct val="90000"/>
            </a:pPr>
            <a:r>
              <a:rPr lang="en-US" sz="2000" b="1" dirty="0"/>
              <a:t>Courtney Schaafsma</a:t>
            </a:r>
            <a:r>
              <a:rPr lang="en-US" sz="2000" dirty="0"/>
              <a:t>, Chief Financial Officer, Office of Education</a:t>
            </a:r>
          </a:p>
          <a:p>
            <a:pPr lvl="0">
              <a:lnSpc>
                <a:spcPct val="140000"/>
              </a:lnSpc>
              <a:buSzPct val="90000"/>
            </a:pPr>
            <a:r>
              <a:rPr lang="en-US" sz="2000" b="1" dirty="0"/>
              <a:t>Cody Robison</a:t>
            </a:r>
            <a:r>
              <a:rPr lang="en-US" sz="2000" dirty="0"/>
              <a:t>, Deputy Chief Financial Officer, Office of Education</a:t>
            </a:r>
          </a:p>
        </p:txBody>
      </p:sp>
      <p:sp>
        <p:nvSpPr>
          <p:cNvPr id="2" name="Content Placeholder 5">
            <a:extLst>
              <a:ext uri="{FF2B5EF4-FFF2-40B4-BE49-F238E27FC236}">
                <a16:creationId xmlns:a16="http://schemas.microsoft.com/office/drawing/2014/main" id="{CA13014F-8228-DD38-AC45-ED058C6FE148}"/>
              </a:ext>
            </a:extLst>
          </p:cNvPr>
          <p:cNvSpPr txBox="1">
            <a:spLocks/>
          </p:cNvSpPr>
          <p:nvPr/>
        </p:nvSpPr>
        <p:spPr>
          <a:xfrm>
            <a:off x="3119407" y="3685259"/>
            <a:ext cx="8128153" cy="2445650"/>
          </a:xfrm>
          <a:prstGeom prst="rect">
            <a:avLst/>
          </a:prstGeom>
        </p:spPr>
        <p:txBody>
          <a:bodyPr lIns="45714">
            <a:normAutofit/>
          </a:bodyPr>
          <a:lstStyle>
            <a:lvl1pPr marL="742950" indent="-742950" algn="l" defTabSz="1828800" rtl="0" eaLnBrk="1" latinLnBrk="0" hangingPunct="1">
              <a:lnSpc>
                <a:spcPct val="125000"/>
              </a:lnSpc>
              <a:spcBef>
                <a:spcPts val="1200"/>
              </a:spcBef>
              <a:spcAft>
                <a:spcPts val="1200"/>
              </a:spcAft>
              <a:buClr>
                <a:srgbClr val="1391C1"/>
              </a:buClr>
              <a:buFont typeface="Wingdings 3" panose="05040102010807070707" pitchFamily="18" charset="2"/>
              <a:buChar char=""/>
              <a:defRPr sz="4800" kern="1200">
                <a:solidFill>
                  <a:srgbClr val="4D515A"/>
                </a:solidFill>
                <a:latin typeface="+mn-lt"/>
                <a:ea typeface="Calibri" panose="020F0502020204030204" pitchFamily="34" charset="0"/>
                <a:cs typeface="Calibri" panose="020F0502020204030204" pitchFamily="34" charset="0"/>
              </a:defRPr>
            </a:lvl1pPr>
            <a:lvl2pPr marL="1600200" indent="-685800" algn="l" defTabSz="1828800" rtl="0" eaLnBrk="1" latinLnBrk="0" hangingPunct="1">
              <a:lnSpc>
                <a:spcPct val="125000"/>
              </a:lnSpc>
              <a:spcBef>
                <a:spcPts val="1200"/>
              </a:spcBef>
              <a:spcAft>
                <a:spcPts val="1200"/>
              </a:spcAft>
              <a:buClr>
                <a:srgbClr val="1391C1"/>
              </a:buClr>
              <a:buSzPct val="90000"/>
              <a:buFont typeface="Wingdings 3" panose="05040102010807070707" pitchFamily="18" charset="2"/>
              <a:buChar char="u"/>
              <a:defRPr sz="4200" kern="1200">
                <a:solidFill>
                  <a:srgbClr val="4D515A"/>
                </a:solidFill>
                <a:latin typeface="+mn-lt"/>
                <a:ea typeface="Calibri" panose="020F0502020204030204" pitchFamily="34" charset="0"/>
                <a:cs typeface="Calibri" panose="020F0502020204030204" pitchFamily="34" charset="0"/>
              </a:defRPr>
            </a:lvl2pPr>
            <a:lvl3pPr marL="2400300" indent="-571500" algn="l" defTabSz="1828800" rtl="0" eaLnBrk="1" latinLnBrk="0" hangingPunct="1">
              <a:lnSpc>
                <a:spcPct val="125000"/>
              </a:lnSpc>
              <a:spcBef>
                <a:spcPts val="1200"/>
              </a:spcBef>
              <a:spcAft>
                <a:spcPts val="1200"/>
              </a:spcAft>
              <a:buClr>
                <a:srgbClr val="1391C1"/>
              </a:buClr>
              <a:buSzPct val="80000"/>
              <a:buFont typeface="Wingdings 3" panose="05040102010807070707" pitchFamily="18" charset="2"/>
              <a:buChar char="u"/>
              <a:defRPr sz="3800" kern="1200">
                <a:solidFill>
                  <a:srgbClr val="4D515A"/>
                </a:solidFill>
                <a:latin typeface="+mn-lt"/>
                <a:ea typeface="Calibri" panose="020F0502020204030204" pitchFamily="34" charset="0"/>
                <a:cs typeface="Calibri" panose="020F0502020204030204" pitchFamily="34" charset="0"/>
              </a:defRPr>
            </a:lvl3pPr>
            <a:lvl4pPr marL="3200400" indent="-457200" algn="l" defTabSz="1828800" rtl="0" eaLnBrk="1" latinLnBrk="0" hangingPunct="1">
              <a:lnSpc>
                <a:spcPct val="90000"/>
              </a:lnSpc>
              <a:spcBef>
                <a:spcPts val="1000"/>
              </a:spcBef>
              <a:buClr>
                <a:srgbClr val="1391C1"/>
              </a:buClr>
              <a:buFont typeface="Wingdings 3" panose="05040102010807070707" pitchFamily="18" charset="2"/>
              <a:buChar char=""/>
              <a:defRPr sz="20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Clr>
                <a:srgbClr val="1391C1"/>
              </a:buClr>
              <a:buFont typeface="Wingdings 3" panose="05040102010807070707" pitchFamily="18" charset="2"/>
              <a:buChar char=""/>
              <a:defRPr sz="20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2400"/>
          </a:p>
        </p:txBody>
      </p:sp>
    </p:spTree>
    <p:extLst>
      <p:ext uri="{BB962C8B-B14F-4D97-AF65-F5344CB8AC3E}">
        <p14:creationId xmlns:p14="http://schemas.microsoft.com/office/powerpoint/2010/main" val="84639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25FD0-3E83-178A-DFF8-65907CE8B7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63448E-D2DD-C06F-4251-B41DF4CE58BB}"/>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New Claims rule</a:t>
            </a:r>
          </a:p>
        </p:txBody>
      </p:sp>
      <p:sp>
        <p:nvSpPr>
          <p:cNvPr id="6" name="Content Placeholder 5">
            <a:extLst>
              <a:ext uri="{FF2B5EF4-FFF2-40B4-BE49-F238E27FC236}">
                <a16:creationId xmlns:a16="http://schemas.microsoft.com/office/drawing/2014/main" id="{613C8F38-D01C-2AC4-2B5B-D6F9FDF89F59}"/>
              </a:ext>
            </a:extLst>
          </p:cNvPr>
          <p:cNvSpPr>
            <a:spLocks noGrp="1"/>
          </p:cNvSpPr>
          <p:nvPr>
            <p:ph idx="10"/>
          </p:nvPr>
        </p:nvSpPr>
        <p:spPr>
          <a:xfrm>
            <a:off x="459849" y="1524249"/>
            <a:ext cx="9737699" cy="4238073"/>
          </a:xfrm>
        </p:spPr>
        <p:txBody>
          <a:bodyPr>
            <a:normAutofit fontScale="92500"/>
          </a:bodyPr>
          <a:lstStyle/>
          <a:p>
            <a:pPr>
              <a:buClr>
                <a:srgbClr val="1391C1"/>
              </a:buClr>
              <a:buSzPct val="90000"/>
              <a:buFont typeface="Wingdings 3" panose="05040102010807070707" pitchFamily="18" charset="2"/>
              <a:buChar char="u"/>
            </a:pPr>
            <a:r>
              <a:rPr lang="en-US" dirty="0">
                <a:latin typeface="Arial" panose="020B0604020202020204" pitchFamily="34" charset="0"/>
                <a:cs typeface="Arial" panose="020B0604020202020204" pitchFamily="34" charset="0"/>
              </a:rPr>
              <a:t>Supports timely claim submission and reduces delays in student award processing.</a:t>
            </a:r>
          </a:p>
          <a:p>
            <a:pPr>
              <a:buClr>
                <a:srgbClr val="1391C1"/>
              </a:buClr>
              <a:buSzPct val="90000"/>
              <a:buFont typeface="Wingdings 3" panose="05040102010807070707" pitchFamily="18" charset="2"/>
              <a:buChar char="u"/>
            </a:pPr>
            <a:r>
              <a:rPr lang="en-US" dirty="0">
                <a:latin typeface="Arial" panose="020B0604020202020204" pitchFamily="34" charset="0"/>
                <a:cs typeface="Arial" panose="020B0604020202020204" pitchFamily="34" charset="0"/>
              </a:rPr>
              <a:t>Improves efficiency and accuracy in awarding, ensuring students receive aid when they need it.</a:t>
            </a:r>
          </a:p>
          <a:p>
            <a:pPr>
              <a:buClr>
                <a:srgbClr val="1391C1"/>
              </a:buClr>
              <a:buSzPct val="90000"/>
              <a:buFont typeface="Wingdings 3" panose="05040102010807070707" pitchFamily="18" charset="2"/>
              <a:buChar char="u"/>
            </a:pPr>
            <a:r>
              <a:rPr lang="en-US" dirty="0">
                <a:latin typeface="Arial" panose="020B0604020202020204" pitchFamily="34" charset="0"/>
                <a:cs typeface="Arial" panose="020B0604020202020204" pitchFamily="34" charset="0"/>
              </a:rPr>
              <a:t>Strengthens budget management and future fiscal preparation. </a:t>
            </a:r>
          </a:p>
          <a:p>
            <a:pPr>
              <a:buSzPct val="90000"/>
            </a:pPr>
            <a:r>
              <a:rPr lang="en-US" dirty="0"/>
              <a:t>Institutions with monthly enrollments will operate on an alternative schedule to account for their term structures.</a:t>
            </a:r>
          </a:p>
          <a:p>
            <a:pPr>
              <a:buSzPct val="90000"/>
            </a:pPr>
            <a:r>
              <a:rPr lang="en-US" dirty="0"/>
              <a:t>Exceptions may be granted for documented appeals, ScholarTrack system issues, or Commission‑related delays that prevent timely claim submission.  </a:t>
            </a:r>
          </a:p>
          <a:p>
            <a:pPr marL="0" indent="0">
              <a:buClr>
                <a:srgbClr val="1391C1"/>
              </a:buClr>
              <a:buSzPct val="9000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3205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B0D40-C55B-12A5-73D6-863E1F22A9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9884513-B3A1-6F41-CDF3-E3279B055754}"/>
              </a:ext>
            </a:extLst>
          </p:cNvPr>
          <p:cNvSpPr>
            <a:spLocks noGrp="1"/>
          </p:cNvSpPr>
          <p:nvPr>
            <p:ph type="title"/>
          </p:nvPr>
        </p:nvSpPr>
        <p:spPr>
          <a:xfrm>
            <a:off x="3119407" y="727091"/>
            <a:ext cx="8485696" cy="697792"/>
          </a:xfrm>
        </p:spPr>
        <p:txBody>
          <a:bodyPr>
            <a:normAutofit fontScale="90000"/>
          </a:bodyPr>
          <a:lstStyle/>
          <a:p>
            <a:r>
              <a:rPr lang="en-US" dirty="0"/>
              <a:t>Claims deadline and Schedule </a:t>
            </a:r>
          </a:p>
        </p:txBody>
      </p:sp>
      <p:sp>
        <p:nvSpPr>
          <p:cNvPr id="2" name="Content Placeholder 5">
            <a:extLst>
              <a:ext uri="{FF2B5EF4-FFF2-40B4-BE49-F238E27FC236}">
                <a16:creationId xmlns:a16="http://schemas.microsoft.com/office/drawing/2014/main" id="{CC08FBC4-A5A6-557C-AE61-81B653371919}"/>
              </a:ext>
            </a:extLst>
          </p:cNvPr>
          <p:cNvSpPr txBox="1">
            <a:spLocks/>
          </p:cNvSpPr>
          <p:nvPr/>
        </p:nvSpPr>
        <p:spPr>
          <a:xfrm>
            <a:off x="3119407" y="3685259"/>
            <a:ext cx="8128153" cy="2445650"/>
          </a:xfrm>
          <a:prstGeom prst="rect">
            <a:avLst/>
          </a:prstGeom>
        </p:spPr>
        <p:txBody>
          <a:bodyPr lIns="45714">
            <a:normAutofit/>
          </a:bodyPr>
          <a:lstStyle>
            <a:lvl1pPr marL="742950" indent="-742950" algn="l" defTabSz="1828800" rtl="0" eaLnBrk="1" latinLnBrk="0" hangingPunct="1">
              <a:lnSpc>
                <a:spcPct val="125000"/>
              </a:lnSpc>
              <a:spcBef>
                <a:spcPts val="1200"/>
              </a:spcBef>
              <a:spcAft>
                <a:spcPts val="1200"/>
              </a:spcAft>
              <a:buClr>
                <a:srgbClr val="1391C1"/>
              </a:buClr>
              <a:buFont typeface="Wingdings 3" panose="05040102010807070707" pitchFamily="18" charset="2"/>
              <a:buChar char=""/>
              <a:defRPr sz="4800" kern="1200">
                <a:solidFill>
                  <a:srgbClr val="4D515A"/>
                </a:solidFill>
                <a:latin typeface="+mn-lt"/>
                <a:ea typeface="Calibri" panose="020F0502020204030204" pitchFamily="34" charset="0"/>
                <a:cs typeface="Calibri" panose="020F0502020204030204" pitchFamily="34" charset="0"/>
              </a:defRPr>
            </a:lvl1pPr>
            <a:lvl2pPr marL="1600200" indent="-685800" algn="l" defTabSz="1828800" rtl="0" eaLnBrk="1" latinLnBrk="0" hangingPunct="1">
              <a:lnSpc>
                <a:spcPct val="125000"/>
              </a:lnSpc>
              <a:spcBef>
                <a:spcPts val="1200"/>
              </a:spcBef>
              <a:spcAft>
                <a:spcPts val="1200"/>
              </a:spcAft>
              <a:buClr>
                <a:srgbClr val="1391C1"/>
              </a:buClr>
              <a:buSzPct val="90000"/>
              <a:buFont typeface="Wingdings 3" panose="05040102010807070707" pitchFamily="18" charset="2"/>
              <a:buChar char="u"/>
              <a:defRPr sz="4200" kern="1200">
                <a:solidFill>
                  <a:srgbClr val="4D515A"/>
                </a:solidFill>
                <a:latin typeface="+mn-lt"/>
                <a:ea typeface="Calibri" panose="020F0502020204030204" pitchFamily="34" charset="0"/>
                <a:cs typeface="Calibri" panose="020F0502020204030204" pitchFamily="34" charset="0"/>
              </a:defRPr>
            </a:lvl2pPr>
            <a:lvl3pPr marL="2400300" indent="-571500" algn="l" defTabSz="1828800" rtl="0" eaLnBrk="1" latinLnBrk="0" hangingPunct="1">
              <a:lnSpc>
                <a:spcPct val="125000"/>
              </a:lnSpc>
              <a:spcBef>
                <a:spcPts val="1200"/>
              </a:spcBef>
              <a:spcAft>
                <a:spcPts val="1200"/>
              </a:spcAft>
              <a:buClr>
                <a:srgbClr val="1391C1"/>
              </a:buClr>
              <a:buSzPct val="80000"/>
              <a:buFont typeface="Wingdings 3" panose="05040102010807070707" pitchFamily="18" charset="2"/>
              <a:buChar char="u"/>
              <a:defRPr sz="3800" kern="1200">
                <a:solidFill>
                  <a:srgbClr val="4D515A"/>
                </a:solidFill>
                <a:latin typeface="+mn-lt"/>
                <a:ea typeface="Calibri" panose="020F0502020204030204" pitchFamily="34" charset="0"/>
                <a:cs typeface="Calibri" panose="020F0502020204030204" pitchFamily="34" charset="0"/>
              </a:defRPr>
            </a:lvl3pPr>
            <a:lvl4pPr marL="3200400" indent="-457200" algn="l" defTabSz="1828800" rtl="0" eaLnBrk="1" latinLnBrk="0" hangingPunct="1">
              <a:lnSpc>
                <a:spcPct val="90000"/>
              </a:lnSpc>
              <a:spcBef>
                <a:spcPts val="1000"/>
              </a:spcBef>
              <a:buClr>
                <a:srgbClr val="1391C1"/>
              </a:buClr>
              <a:buFont typeface="Wingdings 3" panose="05040102010807070707" pitchFamily="18" charset="2"/>
              <a:buChar char=""/>
              <a:defRPr sz="20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Clr>
                <a:srgbClr val="1391C1"/>
              </a:buClr>
              <a:buFont typeface="Wingdings 3" panose="05040102010807070707" pitchFamily="18" charset="2"/>
              <a:buChar char=""/>
              <a:defRPr sz="20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2400"/>
          </a:p>
        </p:txBody>
      </p:sp>
      <p:pic>
        <p:nvPicPr>
          <p:cNvPr id="8" name="Picture 7">
            <a:extLst>
              <a:ext uri="{FF2B5EF4-FFF2-40B4-BE49-F238E27FC236}">
                <a16:creationId xmlns:a16="http://schemas.microsoft.com/office/drawing/2014/main" id="{B6BA6D48-365E-2BC1-433C-321679B45751}"/>
              </a:ext>
            </a:extLst>
          </p:cNvPr>
          <p:cNvPicPr>
            <a:picLocks noChangeAspect="1"/>
          </p:cNvPicPr>
          <p:nvPr/>
        </p:nvPicPr>
        <p:blipFill>
          <a:blip r:embed="rId2"/>
          <a:srcRect l="937" t="1406" r="906" b="1283"/>
          <a:stretch>
            <a:fillRect/>
          </a:stretch>
        </p:blipFill>
        <p:spPr>
          <a:xfrm>
            <a:off x="3119407" y="1536227"/>
            <a:ext cx="8485696" cy="4029189"/>
          </a:xfrm>
          <a:prstGeom prst="rect">
            <a:avLst/>
          </a:prstGeom>
        </p:spPr>
      </p:pic>
    </p:spTree>
    <p:extLst>
      <p:ext uri="{BB962C8B-B14F-4D97-AF65-F5344CB8AC3E}">
        <p14:creationId xmlns:p14="http://schemas.microsoft.com/office/powerpoint/2010/main" val="152266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B258D8-669D-17C3-F809-99FA6074BE4A}"/>
              </a:ext>
            </a:extLst>
          </p:cNvPr>
          <p:cNvSpPr>
            <a:spLocks noGrp="1"/>
          </p:cNvSpPr>
          <p:nvPr>
            <p:ph type="title"/>
          </p:nvPr>
        </p:nvSpPr>
        <p:spPr>
          <a:xfrm>
            <a:off x="437100" y="382379"/>
            <a:ext cx="7378752" cy="962945"/>
          </a:xfrm>
        </p:spPr>
        <p:txBody>
          <a:bodyPr>
            <a:normAutofit/>
          </a:bodyPr>
          <a:lstStyle/>
          <a:p>
            <a:r>
              <a:rPr lang="en-US" dirty="0">
                <a:latin typeface="Arial" panose="020B0604020202020204" pitchFamily="34" charset="0"/>
                <a:cs typeface="Arial" panose="020B0604020202020204" pitchFamily="34" charset="0"/>
              </a:rPr>
              <a:t>365-day rule</a:t>
            </a:r>
          </a:p>
        </p:txBody>
      </p:sp>
      <p:sp>
        <p:nvSpPr>
          <p:cNvPr id="6" name="Content Placeholder 5">
            <a:extLst>
              <a:ext uri="{FF2B5EF4-FFF2-40B4-BE49-F238E27FC236}">
                <a16:creationId xmlns:a16="http://schemas.microsoft.com/office/drawing/2014/main" id="{6DC815B9-DB28-A4BC-CE6F-98C9F2E9E252}"/>
              </a:ext>
            </a:extLst>
          </p:cNvPr>
          <p:cNvSpPr>
            <a:spLocks noGrp="1"/>
          </p:cNvSpPr>
          <p:nvPr>
            <p:ph idx="10"/>
          </p:nvPr>
        </p:nvSpPr>
        <p:spPr>
          <a:xfrm>
            <a:off x="459850" y="1524249"/>
            <a:ext cx="9262220" cy="4238073"/>
          </a:xfrm>
        </p:spPr>
        <p:txBody>
          <a:bodyPr vert="horz" lIns="91440" tIns="45720" rIns="91440" bIns="45720" rtlCol="0" anchor="t">
            <a:normAutofit/>
          </a:bodyPr>
          <a:lstStyle/>
          <a:p>
            <a:pPr marL="370840" indent="-370840">
              <a:buClr>
                <a:srgbClr val="1391C1"/>
              </a:buClr>
              <a:buSzPct val="90000"/>
              <a:buFont typeface="Wingdings 3" panose="05040102010807070707" pitchFamily="18" charset="2"/>
              <a:buChar char="u"/>
            </a:pPr>
            <a:r>
              <a:rPr lang="en-US" dirty="0"/>
              <a:t>Beginning in the 2026–2027 academic year, the 365‑day claim rule will change.</a:t>
            </a:r>
          </a:p>
          <a:p>
            <a:pPr marL="370840" indent="-370840">
              <a:buClr>
                <a:srgbClr val="1391C1"/>
              </a:buClr>
              <a:buSzPct val="90000"/>
              <a:buFont typeface="Wingdings 3" panose="05040102010807070707" pitchFamily="18" charset="2"/>
              <a:buChar char="u"/>
            </a:pPr>
            <a:r>
              <a:rPr lang="en-US" dirty="0"/>
              <a:t>Currently, institutions may submit late claims in ScholarTrack up to 365 days after the award expiration date.</a:t>
            </a:r>
          </a:p>
          <a:p>
            <a:pPr marL="370840" indent="-370840">
              <a:buSzPct val="90000"/>
            </a:pPr>
            <a:r>
              <a:rPr lang="en-US" b="1" dirty="0">
                <a:solidFill>
                  <a:srgbClr val="FF8811"/>
                </a:solidFill>
              </a:rPr>
              <a:t>NEW: </a:t>
            </a:r>
            <a:r>
              <a:rPr lang="en-US" dirty="0"/>
              <a:t>Claims submitted after 365 days of award expiration will be held until the end of the fiscal year to determine if funding is available.</a:t>
            </a:r>
          </a:p>
          <a:p>
            <a:pPr marL="0" indent="0">
              <a:buClr>
                <a:srgbClr val="1391C1"/>
              </a:buClr>
              <a:buSzPct val="90000"/>
              <a:buNone/>
            </a:pPr>
            <a:endParaRPr lang="en-US" dirty="0"/>
          </a:p>
        </p:txBody>
      </p:sp>
    </p:spTree>
    <p:extLst>
      <p:ext uri="{BB962C8B-B14F-4D97-AF65-F5344CB8AC3E}">
        <p14:creationId xmlns:p14="http://schemas.microsoft.com/office/powerpoint/2010/main" val="1637493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FCAB8-4E9A-90BB-A15F-CEB6DF68A8A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54C10C-36A4-EFEA-1A10-BF7A105D54EE}"/>
              </a:ext>
            </a:extLst>
          </p:cNvPr>
          <p:cNvSpPr>
            <a:spLocks noGrp="1"/>
          </p:cNvSpPr>
          <p:nvPr>
            <p:ph type="title"/>
          </p:nvPr>
        </p:nvSpPr>
        <p:spPr>
          <a:xfrm>
            <a:off x="437100" y="382379"/>
            <a:ext cx="7378752" cy="1456932"/>
          </a:xfrm>
        </p:spPr>
        <p:txBody>
          <a:bodyPr>
            <a:normAutofit/>
          </a:bodyPr>
          <a:lstStyle/>
          <a:p>
            <a:r>
              <a:rPr lang="en-US" dirty="0">
                <a:latin typeface="Arial" panose="020B0604020202020204" pitchFamily="34" charset="0"/>
                <a:cs typeface="Arial" panose="020B0604020202020204" pitchFamily="34" charset="0"/>
              </a:rPr>
              <a:t>Program Participation agreements (</a:t>
            </a:r>
            <a:r>
              <a:rPr lang="en-US" dirty="0" err="1">
                <a:latin typeface="Arial" panose="020B0604020202020204" pitchFamily="34" charset="0"/>
                <a:cs typeface="Arial" panose="020B0604020202020204" pitchFamily="34" charset="0"/>
              </a:rPr>
              <a:t>ppa</a:t>
            </a:r>
            <a:r>
              <a:rPr lang="en-US" dirty="0">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306D8A1E-4244-0919-4D98-4BE6F76147BD}"/>
              </a:ext>
            </a:extLst>
          </p:cNvPr>
          <p:cNvSpPr>
            <a:spLocks noGrp="1"/>
          </p:cNvSpPr>
          <p:nvPr>
            <p:ph idx="10"/>
          </p:nvPr>
        </p:nvSpPr>
        <p:spPr>
          <a:xfrm>
            <a:off x="512399" y="1870841"/>
            <a:ext cx="10786221" cy="3944032"/>
          </a:xfrm>
        </p:spPr>
        <p:txBody>
          <a:bodyPr>
            <a:normAutofit/>
          </a:bodyPr>
          <a:lstStyle/>
          <a:p>
            <a:pPr>
              <a:spcAft>
                <a:spcPts val="0"/>
              </a:spcAft>
              <a:buClr>
                <a:srgbClr val="1391C1"/>
              </a:buClr>
              <a:buSzPct val="90000"/>
              <a:buFont typeface="Wingdings 3" panose="05040102010807070707" pitchFamily="18" charset="2"/>
              <a:buChar char="u"/>
            </a:pPr>
            <a:r>
              <a:rPr lang="en-US" dirty="0">
                <a:latin typeface="Arial" panose="020B0604020202020204" pitchFamily="34" charset="0"/>
                <a:cs typeface="Arial" panose="020B0604020202020204" pitchFamily="34" charset="0"/>
              </a:rPr>
              <a:t>Each college participating in Indiana state financial aid programs must have</a:t>
            </a:r>
          </a:p>
          <a:p>
            <a:pPr marL="400050" indent="0">
              <a:spcBef>
                <a:spcPts val="0"/>
              </a:spcBef>
              <a:buClr>
                <a:srgbClr val="1391C1"/>
              </a:buClr>
              <a:buSzPct val="90000"/>
              <a:buNone/>
            </a:pPr>
            <a:r>
              <a:rPr lang="en-US" dirty="0">
                <a:latin typeface="Arial" panose="020B0604020202020204" pitchFamily="34" charset="0"/>
                <a:cs typeface="Arial" panose="020B0604020202020204" pitchFamily="34" charset="0"/>
              </a:rPr>
              <a:t>a Program </a:t>
            </a:r>
            <a:r>
              <a:rPr lang="en-US" dirty="0"/>
              <a:t>P</a:t>
            </a:r>
            <a:r>
              <a:rPr lang="en-US" dirty="0">
                <a:latin typeface="Arial" panose="020B0604020202020204" pitchFamily="34" charset="0"/>
                <a:cs typeface="Arial" panose="020B0604020202020204" pitchFamily="34" charset="0"/>
              </a:rPr>
              <a:t>articipation </a:t>
            </a:r>
            <a:r>
              <a:rPr lang="en-US" dirty="0"/>
              <a:t>A</a:t>
            </a:r>
            <a:r>
              <a:rPr lang="en-US" dirty="0">
                <a:latin typeface="Arial" panose="020B0604020202020204" pitchFamily="34" charset="0"/>
                <a:cs typeface="Arial" panose="020B0604020202020204" pitchFamily="34" charset="0"/>
              </a:rPr>
              <a:t>greement (PPA) on file for students to receive state aid at the university. </a:t>
            </a:r>
          </a:p>
          <a:p>
            <a:pPr>
              <a:buClr>
                <a:srgbClr val="1391C1"/>
              </a:buClr>
              <a:buSzPct val="90000"/>
              <a:buFont typeface="Wingdings 3" panose="05040102010807070707" pitchFamily="18" charset="2"/>
              <a:buChar char="u"/>
            </a:pPr>
            <a:r>
              <a:rPr lang="en-US" dirty="0">
                <a:latin typeface="Arial" panose="020B0604020202020204" pitchFamily="34" charset="0"/>
                <a:cs typeface="Arial" panose="020B0604020202020204" pitchFamily="34" charset="0"/>
              </a:rPr>
              <a:t>Current PPAs will expire on </a:t>
            </a:r>
            <a:r>
              <a:rPr lang="en-US" b="1" dirty="0">
                <a:latin typeface="Arial" panose="020B0604020202020204" pitchFamily="34" charset="0"/>
                <a:cs typeface="Arial" panose="020B0604020202020204" pitchFamily="34" charset="0"/>
              </a:rPr>
              <a:t>June 30, 2026</a:t>
            </a:r>
            <a:r>
              <a:rPr lang="en-US" dirty="0">
                <a:latin typeface="Arial" panose="020B0604020202020204" pitchFamily="34" charset="0"/>
                <a:cs typeface="Arial" panose="020B0604020202020204" pitchFamily="34" charset="0"/>
              </a:rPr>
              <a:t>, and new PPAs will become effective immediately at the start of the new fiscal year on </a:t>
            </a:r>
            <a:r>
              <a:rPr lang="en-US" b="1" dirty="0">
                <a:latin typeface="Arial" panose="020B0604020202020204" pitchFamily="34" charset="0"/>
                <a:cs typeface="Arial" panose="020B0604020202020204" pitchFamily="34" charset="0"/>
              </a:rPr>
              <a:t>July 1, 2026</a:t>
            </a:r>
            <a:r>
              <a:rPr lang="en-US" dirty="0">
                <a:latin typeface="Arial" panose="020B0604020202020204" pitchFamily="34" charset="0"/>
                <a:cs typeface="Arial" panose="020B0604020202020204" pitchFamily="34" charset="0"/>
              </a:rPr>
              <a:t>.</a:t>
            </a:r>
          </a:p>
          <a:p>
            <a:pPr>
              <a:buClr>
                <a:srgbClr val="1391C1"/>
              </a:buClr>
              <a:buSzPct val="90000"/>
              <a:buFont typeface="Wingdings 3" panose="05040102010807070707" pitchFamily="18" charset="2"/>
              <a:buChar char="u"/>
            </a:pPr>
            <a:r>
              <a:rPr lang="en-US" dirty="0">
                <a:latin typeface="Arial" panose="020B0604020202020204" pitchFamily="34" charset="0"/>
                <a:cs typeface="Arial" panose="020B0604020202020204" pitchFamily="34" charset="0"/>
              </a:rPr>
              <a:t>New PPAs will require a signature from the university president, similar to the federal PPA, and a signature from the Financial Aid Director.</a:t>
            </a:r>
          </a:p>
          <a:p>
            <a:pPr>
              <a:buClr>
                <a:srgbClr val="1391C1"/>
              </a:buClr>
              <a:buSzPct val="90000"/>
              <a:buFont typeface="Wingdings 3" panose="05040102010807070707" pitchFamily="18" charset="2"/>
              <a:buChar char="u"/>
            </a:pPr>
            <a:r>
              <a:rPr lang="en-US" dirty="0"/>
              <a:t>The signed PPA must be returned to the Commission no later than June 30, 2026.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98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2CDFC-6C0E-CAE7-1F6C-FDA5118E1E6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081AEA-ABD9-7D53-8FDE-18AAEEEB3830}"/>
              </a:ext>
            </a:extLst>
          </p:cNvPr>
          <p:cNvSpPr>
            <a:spLocks noGrp="1"/>
          </p:cNvSpPr>
          <p:nvPr>
            <p:ph type="title"/>
          </p:nvPr>
        </p:nvSpPr>
        <p:spPr>
          <a:xfrm>
            <a:off x="437100" y="382379"/>
            <a:ext cx="7378752" cy="1362338"/>
          </a:xfrm>
        </p:spPr>
        <p:txBody>
          <a:bodyPr>
            <a:noAutofit/>
          </a:bodyPr>
          <a:lstStyle/>
          <a:p>
            <a:r>
              <a:rPr lang="en-US" sz="4000" dirty="0">
                <a:latin typeface="Arial" panose="020B0604020202020204" pitchFamily="34" charset="0"/>
                <a:cs typeface="Arial" panose="020B0604020202020204" pitchFamily="34" charset="0"/>
              </a:rPr>
              <a:t>State Financial Aid Audits</a:t>
            </a:r>
          </a:p>
        </p:txBody>
      </p:sp>
      <p:sp>
        <p:nvSpPr>
          <p:cNvPr id="6" name="Content Placeholder 5">
            <a:extLst>
              <a:ext uri="{FF2B5EF4-FFF2-40B4-BE49-F238E27FC236}">
                <a16:creationId xmlns:a16="http://schemas.microsoft.com/office/drawing/2014/main" id="{BAC878FD-A50C-917E-5AC3-7283C0CD40AA}"/>
              </a:ext>
            </a:extLst>
          </p:cNvPr>
          <p:cNvSpPr>
            <a:spLocks noGrp="1"/>
          </p:cNvSpPr>
          <p:nvPr>
            <p:ph idx="10"/>
          </p:nvPr>
        </p:nvSpPr>
        <p:spPr>
          <a:xfrm>
            <a:off x="459849" y="1744717"/>
            <a:ext cx="11112041" cy="4183117"/>
          </a:xfrm>
        </p:spPr>
        <p:txBody>
          <a:bodyPr>
            <a:normAutofit fontScale="92500"/>
          </a:bodyPr>
          <a:lstStyle/>
          <a:p>
            <a:pPr>
              <a:spcAft>
                <a:spcPts val="0"/>
              </a:spcAft>
              <a:buClr>
                <a:srgbClr val="1391C1"/>
              </a:buClr>
              <a:buSzPct val="90000"/>
              <a:buFont typeface="Wingdings 3" panose="05040102010807070707" pitchFamily="18" charset="2"/>
              <a:buChar char="u"/>
            </a:pPr>
            <a:r>
              <a:rPr lang="en-US" dirty="0">
                <a:latin typeface="Arial" panose="020B0604020202020204" pitchFamily="34" charset="0"/>
                <a:cs typeface="Arial" panose="020B0604020202020204" pitchFamily="34" charset="0"/>
              </a:rPr>
              <a:t>Recent audit reviews show several institutions have not submitted their required</a:t>
            </a:r>
          </a:p>
          <a:p>
            <a:pPr marL="346075" indent="0">
              <a:spcBef>
                <a:spcPts val="0"/>
              </a:spcBef>
              <a:buClr>
                <a:srgbClr val="1391C1"/>
              </a:buClr>
              <a:buSzPct val="90000"/>
              <a:buNone/>
            </a:pPr>
            <a:r>
              <a:rPr lang="en-US" dirty="0">
                <a:latin typeface="Arial" panose="020B0604020202020204" pitchFamily="34" charset="0"/>
                <a:cs typeface="Arial" panose="020B0604020202020204" pitchFamily="34" charset="0"/>
              </a:rPr>
              <a:t>AUP reports.</a:t>
            </a:r>
          </a:p>
          <a:p>
            <a:pPr>
              <a:buClr>
                <a:srgbClr val="1391C1"/>
              </a:buClr>
              <a:buSzPct val="90000"/>
              <a:buFont typeface="Wingdings 3" panose="05040102010807070707" pitchFamily="18" charset="2"/>
              <a:buChar char="u"/>
            </a:pPr>
            <a:r>
              <a:rPr lang="en-US" dirty="0">
                <a:latin typeface="Arial" panose="020B0604020202020204" pitchFamily="34" charset="0"/>
                <a:cs typeface="Arial" panose="020B0604020202020204" pitchFamily="34" charset="0"/>
              </a:rPr>
              <a:t>Annual (or bi-annual) audits are required to continue participating in state financial aid programs. </a:t>
            </a:r>
          </a:p>
          <a:p>
            <a:pPr>
              <a:buClr>
                <a:srgbClr val="1391C1"/>
              </a:buClr>
              <a:buSzPct val="90000"/>
              <a:buFont typeface="Wingdings 3" panose="05040102010807070707" pitchFamily="18" charset="2"/>
              <a:buChar char="u"/>
            </a:pPr>
            <a:r>
              <a:rPr lang="en-US" dirty="0">
                <a:latin typeface="Arial" panose="020B0604020202020204" pitchFamily="34" charset="0"/>
                <a:cs typeface="Arial" panose="020B0604020202020204" pitchFamily="34" charset="0"/>
              </a:rPr>
              <a:t>Audit review focuses on eligibility determinations, disbursement accuracy, and proper use of state funds.</a:t>
            </a:r>
          </a:p>
          <a:p>
            <a:pPr>
              <a:buClr>
                <a:srgbClr val="1391C1"/>
              </a:buClr>
              <a:buSzPct val="90000"/>
              <a:buFont typeface="Wingdings 3" panose="05040102010807070707" pitchFamily="18" charset="2"/>
              <a:buChar char="u"/>
            </a:pPr>
            <a:r>
              <a:rPr lang="en-US" dirty="0"/>
              <a:t>This summer, institutions will receive notification of the most recent audit on file along with required next steps.</a:t>
            </a:r>
          </a:p>
          <a:p>
            <a:pPr>
              <a:buClr>
                <a:srgbClr val="1391C1"/>
              </a:buClr>
              <a:buSzPct val="90000"/>
              <a:buFont typeface="Wingdings 3" panose="05040102010807070707" pitchFamily="18" charset="2"/>
              <a:buChar char="u"/>
            </a:pPr>
            <a:r>
              <a:rPr lang="en-US" dirty="0">
                <a:latin typeface="Arial" panose="020B0604020202020204" pitchFamily="34" charset="0"/>
                <a:cs typeface="Arial" panose="020B0604020202020204" pitchFamily="34" charset="0"/>
              </a:rPr>
              <a:t>Noncompliance may impact future program participation and state aid disbursements.</a:t>
            </a:r>
          </a:p>
        </p:txBody>
      </p:sp>
    </p:spTree>
    <p:extLst>
      <p:ext uri="{BB962C8B-B14F-4D97-AF65-F5344CB8AC3E}">
        <p14:creationId xmlns:p14="http://schemas.microsoft.com/office/powerpoint/2010/main" val="569036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0</TotalTime>
  <Words>1037</Words>
  <Application>Microsoft Office PowerPoint</Application>
  <PresentationFormat>Widescreen</PresentationFormat>
  <Paragraphs>96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State financial aid</vt:lpstr>
      <vt:lpstr>Overview </vt:lpstr>
      <vt:lpstr>CHE Leadership Update</vt:lpstr>
      <vt:lpstr>CHE Leadership Update</vt:lpstr>
      <vt:lpstr>New Claims rule</vt:lpstr>
      <vt:lpstr>Claims deadline and Schedule </vt:lpstr>
      <vt:lpstr>365-day rule</vt:lpstr>
      <vt:lpstr>Program Participation agreements (ppa)</vt:lpstr>
      <vt:lpstr>State Financial Aid Audits</vt:lpstr>
      <vt:lpstr>Teaching Scholarships</vt:lpstr>
      <vt:lpstr>FY26 close</vt:lpstr>
      <vt:lpstr>CVO End-of-year close out</vt:lpstr>
      <vt:lpstr>ScholarTrack Updates</vt:lpstr>
      <vt:lpstr>Fiscal year 2027 updates</vt:lpstr>
      <vt:lpstr>FY27 Workforce ready grant</vt:lpstr>
      <vt:lpstr>FY27 adult student grant</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McAllister, Angel (CHE)</dc:creator>
  <cp:lastModifiedBy>Kile, Brooke (CHE)</cp:lastModifiedBy>
  <cp:revision>2</cp:revision>
  <dcterms:created xsi:type="dcterms:W3CDTF">2026-03-03T14:16:18Z</dcterms:created>
  <dcterms:modified xsi:type="dcterms:W3CDTF">2026-03-24T14:39:55Z</dcterms:modified>
</cp:coreProperties>
</file>