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90" r:id="rId4"/>
    <p:sldId id="288" r:id="rId5"/>
    <p:sldId id="261" r:id="rId6"/>
    <p:sldId id="289" r:id="rId7"/>
    <p:sldId id="291" r:id="rId8"/>
    <p:sldId id="297" r:id="rId9"/>
    <p:sldId id="271" r:id="rId10"/>
    <p:sldId id="266" r:id="rId11"/>
    <p:sldId id="257" r:id="rId12"/>
    <p:sldId id="264" r:id="rId13"/>
    <p:sldId id="272" r:id="rId14"/>
    <p:sldId id="269" r:id="rId15"/>
    <p:sldId id="270" r:id="rId16"/>
    <p:sldId id="274" r:id="rId17"/>
    <p:sldId id="287" r:id="rId18"/>
    <p:sldId id="277" r:id="rId19"/>
    <p:sldId id="278" r:id="rId20"/>
    <p:sldId id="279" r:id="rId21"/>
    <p:sldId id="281" r:id="rId22"/>
    <p:sldId id="282" r:id="rId23"/>
    <p:sldId id="283" r:id="rId24"/>
    <p:sldId id="284" r:id="rId25"/>
    <p:sldId id="285" r:id="rId26"/>
    <p:sldId id="286" r:id="rId27"/>
    <p:sldId id="258" r:id="rId28"/>
  </p:sldIdLst>
  <p:sldSz cx="18288000" cy="10287000"/>
  <p:notesSz cx="6858000" cy="9144000"/>
  <p:embeddedFontLst>
    <p:embeddedFont>
      <p:font typeface="Agrandir" panose="020B0604020202020204" charset="0"/>
      <p:regular r:id="rId29"/>
    </p:embeddedFont>
    <p:embeddedFont>
      <p:font typeface="Agrandir Bold" panose="020B0604020202020204" charset="0"/>
      <p:regular r:id="rId30"/>
    </p:embeddedFont>
    <p:embeddedFont>
      <p:font typeface="Agrandir Thin"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868"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fsapartners.ed.gov/knowledge-center/fsa-handbook/fsa-assessments/verification"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19200" y="1"/>
            <a:ext cx="12115800" cy="8953499"/>
          </a:xfrm>
          <a:custGeom>
            <a:avLst/>
            <a:gdLst/>
            <a:ahLst/>
            <a:cxnLst/>
            <a:rect l="l" t="t" r="r" b="b"/>
            <a:pathLst>
              <a:path w="13212491" h="13212491">
                <a:moveTo>
                  <a:pt x="0" y="0"/>
                </a:moveTo>
                <a:lnTo>
                  <a:pt x="13212490" y="0"/>
                </a:lnTo>
                <a:lnTo>
                  <a:pt x="13212490" y="13212491"/>
                </a:lnTo>
                <a:lnTo>
                  <a:pt x="0" y="13212491"/>
                </a:lnTo>
                <a:lnTo>
                  <a:pt x="0" y="0"/>
                </a:lnTo>
                <a:close/>
              </a:path>
            </a:pathLst>
          </a:custGeom>
          <a:blipFill>
            <a:blip r:embed="rId2">
              <a:alphaModFix amt="41000"/>
            </a:blip>
            <a:stretch>
              <a:fillRect t="-10314" b="-18125"/>
            </a:stretch>
          </a:blipFill>
        </p:spPr>
        <p:txBody>
          <a:bodyPr/>
          <a:lstStyle/>
          <a:p>
            <a:endParaRPr lang="en-US" dirty="0"/>
          </a:p>
        </p:txBody>
      </p:sp>
      <p:sp>
        <p:nvSpPr>
          <p:cNvPr id="3" name="AutoShape 3"/>
          <p:cNvSpPr/>
          <p:nvPr/>
        </p:nvSpPr>
        <p:spPr>
          <a:xfrm>
            <a:off x="9158735" y="990600"/>
            <a:ext cx="8114971" cy="0"/>
          </a:xfrm>
          <a:prstGeom prst="line">
            <a:avLst/>
          </a:prstGeom>
          <a:ln w="76200" cap="flat">
            <a:solidFill>
              <a:srgbClr val="004AAD"/>
            </a:solidFill>
            <a:prstDash val="solid"/>
            <a:headEnd type="none" w="sm" len="sm"/>
            <a:tailEnd type="none" w="sm" len="sm"/>
          </a:ln>
        </p:spPr>
      </p:sp>
      <p:sp>
        <p:nvSpPr>
          <p:cNvPr id="4" name="AutoShape 4"/>
          <p:cNvSpPr/>
          <p:nvPr/>
        </p:nvSpPr>
        <p:spPr>
          <a:xfrm>
            <a:off x="1043764" y="9296400"/>
            <a:ext cx="8114971" cy="0"/>
          </a:xfrm>
          <a:prstGeom prst="line">
            <a:avLst/>
          </a:prstGeom>
          <a:ln w="76200" cap="flat">
            <a:solidFill>
              <a:srgbClr val="004AAD"/>
            </a:solidFill>
            <a:prstDash val="solid"/>
            <a:headEnd type="none" w="sm" len="sm"/>
            <a:tailEnd type="none" w="sm" len="sm"/>
          </a:ln>
        </p:spPr>
      </p:sp>
      <p:sp>
        <p:nvSpPr>
          <p:cNvPr id="5" name="Freeform 5"/>
          <p:cNvSpPr/>
          <p:nvPr/>
        </p:nvSpPr>
        <p:spPr>
          <a:xfrm>
            <a:off x="14559946" y="6746319"/>
            <a:ext cx="3529941" cy="3265329"/>
          </a:xfrm>
          <a:custGeom>
            <a:avLst/>
            <a:gdLst/>
            <a:ahLst/>
            <a:cxnLst/>
            <a:rect l="l" t="t" r="r" b="b"/>
            <a:pathLst>
              <a:path w="3529941" h="3265329">
                <a:moveTo>
                  <a:pt x="0" y="0"/>
                </a:moveTo>
                <a:lnTo>
                  <a:pt x="3529941" y="0"/>
                </a:lnTo>
                <a:lnTo>
                  <a:pt x="3529941" y="3265328"/>
                </a:lnTo>
                <a:lnTo>
                  <a:pt x="0" y="3265328"/>
                </a:lnTo>
                <a:lnTo>
                  <a:pt x="0" y="0"/>
                </a:lnTo>
                <a:close/>
              </a:path>
            </a:pathLst>
          </a:custGeom>
          <a:blipFill>
            <a:blip r:embed="rId3"/>
            <a:stretch>
              <a:fillRect l="-73889" t="-63901" r="-77456" b="-98055"/>
            </a:stretch>
          </a:blipFill>
        </p:spPr>
      </p:sp>
      <p:sp>
        <p:nvSpPr>
          <p:cNvPr id="6" name="TextBox 6"/>
          <p:cNvSpPr txBox="1"/>
          <p:nvPr/>
        </p:nvSpPr>
        <p:spPr>
          <a:xfrm>
            <a:off x="1043764" y="2192592"/>
            <a:ext cx="16229942" cy="6916573"/>
          </a:xfrm>
          <a:prstGeom prst="rect">
            <a:avLst/>
          </a:prstGeom>
        </p:spPr>
        <p:txBody>
          <a:bodyPr lIns="0" tIns="0" rIns="0" bIns="0" rtlCol="0" anchor="t">
            <a:spAutoFit/>
          </a:bodyPr>
          <a:lstStyle/>
          <a:p>
            <a:pPr lvl="0" algn="ctr">
              <a:lnSpc>
                <a:spcPts val="19290"/>
              </a:lnSpc>
              <a:spcBef>
                <a:spcPct val="0"/>
              </a:spcBef>
            </a:pPr>
            <a:r>
              <a:rPr lang="en-US" sz="5400" b="1" dirty="0">
                <a:solidFill>
                  <a:srgbClr val="004AAD"/>
                </a:solidFill>
                <a:latin typeface="Agrandir Bold"/>
                <a:ea typeface="Agrandir Bold"/>
                <a:cs typeface="Agrandir Bold"/>
                <a:sym typeface="Agrandir Bold"/>
              </a:rPr>
              <a:t>Stronger Together:</a:t>
            </a:r>
          </a:p>
          <a:p>
            <a:pPr lvl="0" algn="ctr">
              <a:lnSpc>
                <a:spcPts val="19290"/>
              </a:lnSpc>
              <a:spcBef>
                <a:spcPct val="0"/>
              </a:spcBef>
            </a:pPr>
            <a:r>
              <a:rPr lang="en-US" sz="5400" b="1" dirty="0">
                <a:solidFill>
                  <a:srgbClr val="004AAD"/>
                </a:solidFill>
                <a:latin typeface="Agrandir Bold"/>
                <a:ea typeface="Agrandir Bold"/>
                <a:cs typeface="Agrandir Bold"/>
                <a:sym typeface="Agrandir Bold"/>
              </a:rPr>
              <a:t>Basics of Compliance and Supporting Students</a:t>
            </a:r>
          </a:p>
          <a:p>
            <a:pPr lvl="0" algn="ctr">
              <a:lnSpc>
                <a:spcPts val="19290"/>
              </a:lnSpc>
              <a:spcBef>
                <a:spcPct val="0"/>
              </a:spcBef>
            </a:pPr>
            <a:r>
              <a:rPr lang="en-US" sz="3200" b="1" dirty="0">
                <a:solidFill>
                  <a:srgbClr val="004AAD"/>
                </a:solidFill>
                <a:latin typeface="Agrandir Bold"/>
                <a:ea typeface="Agrandir Bold"/>
                <a:cs typeface="Agrandir Bold"/>
                <a:sym typeface="Agrandir Bold"/>
              </a:rPr>
              <a:t>Professional Judgment &amp; Satisfactory Progress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Satisfactory Academic Progress</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5909310"/>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571500" lvl="1" indent="-163513">
              <a:buFont typeface="Arial" panose="020B0604020202020204" pitchFamily="34" charset="0"/>
              <a:buChar char="•"/>
            </a:pPr>
            <a:r>
              <a:rPr lang="en-US" sz="3600" dirty="0">
                <a:solidFill>
                  <a:srgbClr val="004AAD"/>
                </a:solidFill>
                <a:latin typeface="Agrandir" panose="020B0604020202020204" charset="0"/>
              </a:rPr>
              <a:t>668.34 (a) Satisfactory Academic Progress policy</a:t>
            </a:r>
          </a:p>
          <a:p>
            <a:pPr marL="1028700" lvl="2" indent="-163513">
              <a:buFont typeface="Arial" panose="020B0604020202020204" pitchFamily="34" charset="0"/>
              <a:buChar char="•"/>
            </a:pPr>
            <a:r>
              <a:rPr lang="en-US" sz="3600" dirty="0">
                <a:solidFill>
                  <a:srgbClr val="004AAD"/>
                </a:solidFill>
                <a:latin typeface="Agrandir" panose="020B0604020202020204" charset="0"/>
              </a:rPr>
              <a:t>Must establish a reasonable policy for determining whether an otherwise eligible student is making satisfactory academic progress in his or her educational program and may receive assistance under Title IV HEA</a:t>
            </a:r>
          </a:p>
          <a:p>
            <a:pPr marL="865187" lvl="2"/>
            <a:endParaRPr lang="en-US" sz="3600" dirty="0">
              <a:solidFill>
                <a:srgbClr val="004AAD"/>
              </a:solidFill>
              <a:latin typeface="Agrandir" panose="020B0604020202020204" charset="0"/>
            </a:endParaRPr>
          </a:p>
          <a:p>
            <a:pPr marL="571500" lvl="1" indent="-163513">
              <a:buFont typeface="Arial" panose="020B0604020202020204" pitchFamily="34" charset="0"/>
              <a:buChar char="•"/>
            </a:pPr>
            <a:r>
              <a:rPr lang="en-US" sz="3600" dirty="0">
                <a:solidFill>
                  <a:srgbClr val="004AAD"/>
                </a:solidFill>
                <a:latin typeface="Agrandir" panose="020B0604020202020204" charset="0"/>
              </a:rPr>
              <a:t>Students must be reviewed at regular intervals to determine if satisfactory academic progress requirements are being met</a:t>
            </a:r>
          </a:p>
          <a:p>
            <a:pPr marL="571500" lvl="1" indent="-163513">
              <a:buFont typeface="Arial" panose="020B0604020202020204" pitchFamily="34" charset="0"/>
              <a:buChar char="•"/>
            </a:pPr>
            <a:endParaRPr lang="en-US" sz="3600" dirty="0">
              <a:solidFill>
                <a:srgbClr val="004AAD"/>
              </a:solidFill>
              <a:latin typeface="Agrandir" panose="020B0604020202020204" charset="0"/>
            </a:endParaRPr>
          </a:p>
          <a:p>
            <a:pPr marL="571500" lvl="1" indent="-163513">
              <a:buFont typeface="Arial" panose="020B0604020202020204" pitchFamily="34" charset="0"/>
              <a:buChar char="•"/>
            </a:pPr>
            <a:r>
              <a:rPr lang="en-US" sz="3600" dirty="0">
                <a:solidFill>
                  <a:srgbClr val="004AAD"/>
                </a:solidFill>
                <a:latin typeface="Agrandir" panose="020B0604020202020204" charset="0"/>
              </a:rPr>
              <a:t>Standards must be consistently applied</a:t>
            </a: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279789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2240229"/>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Satisfactory Academic Progress</a:t>
            </a:r>
          </a:p>
          <a:p>
            <a:pPr marL="0" lvl="0" indent="0" algn="l">
              <a:lnSpc>
                <a:spcPts val="8959"/>
              </a:lnSpc>
              <a:spcBef>
                <a:spcPct val="0"/>
              </a:spcBef>
            </a:pP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894081"/>
            <a:ext cx="15659100" cy="5769336"/>
          </a:xfrm>
          <a:prstGeom prst="rect">
            <a:avLst/>
          </a:prstGeom>
        </p:spPr>
        <p:txBody>
          <a:bodyPr wrap="square" lIns="0" tIns="0" rIns="0" bIns="0" rtlCol="0" anchor="t">
            <a:spAutoFit/>
          </a:bodyPr>
          <a:lstStyle/>
          <a:p>
            <a:pPr marL="518160" lvl="1" indent="-259080" algn="l">
              <a:lnSpc>
                <a:spcPts val="4079"/>
              </a:lnSpc>
              <a:buFont typeface="Arial"/>
              <a:buChar char="•"/>
            </a:pPr>
            <a:r>
              <a:rPr lang="en-US" sz="3400" dirty="0">
                <a:solidFill>
                  <a:srgbClr val="004AAD"/>
                </a:solidFill>
                <a:latin typeface="Agrandir"/>
                <a:ea typeface="Agrandir"/>
                <a:cs typeface="Agrandir"/>
                <a:sym typeface="Agrandir"/>
              </a:rPr>
              <a:t>The components that must be evaluated:</a:t>
            </a:r>
          </a:p>
          <a:p>
            <a:pPr marL="975360" lvl="2" indent="-259080">
              <a:lnSpc>
                <a:spcPts val="4079"/>
              </a:lnSpc>
              <a:buFont typeface="Arial"/>
              <a:buChar char="•"/>
            </a:pPr>
            <a:r>
              <a:rPr lang="en-US" sz="3400" dirty="0">
                <a:solidFill>
                  <a:srgbClr val="004AAD"/>
                </a:solidFill>
                <a:latin typeface="Agrandir"/>
                <a:ea typeface="Agrandir"/>
                <a:cs typeface="Agrandir"/>
                <a:sym typeface="Agrandir"/>
              </a:rPr>
              <a:t>Qualitative measure that is cumulative grade based </a:t>
            </a:r>
          </a:p>
          <a:p>
            <a:pPr marL="975360" lvl="2" indent="-259080">
              <a:lnSpc>
                <a:spcPts val="4079"/>
              </a:lnSpc>
              <a:buFont typeface="Arial"/>
              <a:buChar char="•"/>
            </a:pPr>
            <a:r>
              <a:rPr lang="en-US" sz="3400" dirty="0">
                <a:solidFill>
                  <a:srgbClr val="004AAD"/>
                </a:solidFill>
                <a:latin typeface="Agrandir"/>
                <a:ea typeface="Agrandir"/>
                <a:cs typeface="Agrandir"/>
                <a:sym typeface="Agrandir"/>
              </a:rPr>
              <a:t>Pace (quantitative measure) </a:t>
            </a:r>
          </a:p>
          <a:p>
            <a:pPr marL="1432560" lvl="3" indent="-259080">
              <a:lnSpc>
                <a:spcPts val="4079"/>
              </a:lnSpc>
              <a:buFont typeface="Arial"/>
              <a:buChar char="•"/>
            </a:pPr>
            <a:r>
              <a:rPr lang="en-US" sz="3400" dirty="0">
                <a:solidFill>
                  <a:srgbClr val="004AAD"/>
                </a:solidFill>
                <a:latin typeface="Agrandir"/>
                <a:ea typeface="Agrandir"/>
                <a:cs typeface="Agrandir"/>
                <a:sym typeface="Agrandir"/>
              </a:rPr>
              <a:t>Must be cumulative</a:t>
            </a:r>
          </a:p>
          <a:p>
            <a:pPr marL="1432560" lvl="3" indent="-259080">
              <a:lnSpc>
                <a:spcPts val="4079"/>
              </a:lnSpc>
              <a:buFont typeface="Arial"/>
              <a:buChar char="•"/>
            </a:pPr>
            <a:r>
              <a:rPr lang="en-US" sz="3400" dirty="0">
                <a:solidFill>
                  <a:srgbClr val="004AAD"/>
                </a:solidFill>
                <a:latin typeface="Agrandir"/>
                <a:ea typeface="Agrandir"/>
                <a:cs typeface="Agrandir"/>
                <a:sym typeface="Agrandir"/>
              </a:rPr>
              <a:t>Student’s </a:t>
            </a:r>
            <a:r>
              <a:rPr lang="en-US" sz="3400" dirty="0">
                <a:solidFill>
                  <a:schemeClr val="accent1"/>
                </a:solidFill>
                <a:latin typeface="Agrandir"/>
                <a:ea typeface="Agrandir"/>
                <a:cs typeface="Agrandir"/>
                <a:sym typeface="Agrandir"/>
              </a:rPr>
              <a:t>progression</a:t>
            </a:r>
            <a:r>
              <a:rPr lang="en-US" sz="3400" dirty="0">
                <a:solidFill>
                  <a:srgbClr val="004AAD"/>
                </a:solidFill>
                <a:latin typeface="Agrandir"/>
                <a:ea typeface="Agrandir"/>
                <a:cs typeface="Agrandir"/>
                <a:sym typeface="Agrandir"/>
              </a:rPr>
              <a:t> to ensure completion within maximum time frame</a:t>
            </a:r>
          </a:p>
          <a:p>
            <a:pPr marL="1432560" lvl="3" indent="-259080">
              <a:lnSpc>
                <a:spcPts val="4079"/>
              </a:lnSpc>
              <a:buFont typeface="Arial"/>
              <a:buChar char="•"/>
            </a:pPr>
            <a:r>
              <a:rPr lang="en-US" sz="3400" dirty="0">
                <a:solidFill>
                  <a:srgbClr val="004AAD"/>
                </a:solidFill>
                <a:latin typeface="Agrandir"/>
                <a:ea typeface="Agrandir"/>
                <a:cs typeface="Agrandir"/>
                <a:sym typeface="Agrandir"/>
              </a:rPr>
              <a:t>Total Earned Hours / Total Attempted Hours (must be at least 67%)</a:t>
            </a:r>
          </a:p>
          <a:p>
            <a:pPr marL="1432560" lvl="3" indent="-259080">
              <a:lnSpc>
                <a:spcPts val="4079"/>
              </a:lnSpc>
              <a:buFont typeface="Arial"/>
              <a:buChar char="•"/>
            </a:pPr>
            <a:r>
              <a:rPr lang="en-US" sz="3400" dirty="0">
                <a:solidFill>
                  <a:srgbClr val="004AAD"/>
                </a:solidFill>
                <a:latin typeface="Agrandir"/>
                <a:ea typeface="Agrandir"/>
                <a:cs typeface="Agrandir"/>
                <a:sym typeface="Agrandir"/>
              </a:rPr>
              <a:t>Successfully completed clock hours/Scheduled clock hours  and</a:t>
            </a:r>
          </a:p>
          <a:p>
            <a:pPr marL="1173480" lvl="3">
              <a:lnSpc>
                <a:spcPts val="4079"/>
              </a:lnSpc>
            </a:pPr>
            <a:r>
              <a:rPr lang="en-US" sz="3400" dirty="0">
                <a:solidFill>
                  <a:srgbClr val="004AAD"/>
                </a:solidFill>
                <a:latin typeface="Agrandir"/>
                <a:ea typeface="Agrandir"/>
                <a:cs typeface="Agrandir"/>
                <a:sym typeface="Agrandir"/>
              </a:rPr>
              <a:t>Weeks successfully completed hours should take to complete</a:t>
            </a:r>
          </a:p>
          <a:p>
            <a:pPr marL="975360" lvl="2" indent="-259080">
              <a:lnSpc>
                <a:spcPts val="4079"/>
              </a:lnSpc>
              <a:buFont typeface="Arial"/>
              <a:buChar char="•"/>
            </a:pPr>
            <a:r>
              <a:rPr lang="en-US" sz="3400" dirty="0">
                <a:solidFill>
                  <a:srgbClr val="004AAD"/>
                </a:solidFill>
                <a:latin typeface="Agrandir"/>
                <a:ea typeface="Agrandir"/>
                <a:cs typeface="Agrandir"/>
                <a:sym typeface="Agrandir"/>
              </a:rPr>
              <a:t>Maximum time frame – cannot exceed 150% of published length of program</a:t>
            </a: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2240229"/>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Satisfactory Academic Progress</a:t>
            </a:r>
          </a:p>
          <a:p>
            <a:pPr marL="0" lvl="0" indent="0" algn="l">
              <a:lnSpc>
                <a:spcPts val="8959"/>
              </a:lnSpc>
              <a:spcBef>
                <a:spcPct val="0"/>
              </a:spcBef>
            </a:pP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1028700" y="2324100"/>
            <a:ext cx="16497300" cy="4924425"/>
          </a:xfrm>
          <a:prstGeom prst="rect">
            <a:avLst/>
          </a:prstGeom>
        </p:spPr>
        <p:txBody>
          <a:bodyPr wrap="square" lIns="0" tIns="0" rIns="0" bIns="0" rtlCol="0" anchor="t">
            <a:spAutoFit/>
          </a:bodyPr>
          <a:lstStyle/>
          <a:p>
            <a:pPr marL="571500" lvl="1" indent="-163513">
              <a:buFont typeface="Arial" panose="020B0604020202020204" pitchFamily="34" charset="0"/>
              <a:buChar char="•"/>
            </a:pPr>
            <a:r>
              <a:rPr lang="en-US" sz="3200" dirty="0">
                <a:solidFill>
                  <a:srgbClr val="004AAD"/>
                </a:solidFill>
                <a:latin typeface="Agrandir" panose="020B0604020202020204" charset="0"/>
              </a:rPr>
              <a:t>Appeals</a:t>
            </a:r>
          </a:p>
          <a:p>
            <a:pPr marL="1028700" lvl="2" indent="-163513">
              <a:buFont typeface="Arial" panose="020B0604020202020204" pitchFamily="34" charset="0"/>
              <a:buChar char="•"/>
            </a:pPr>
            <a:r>
              <a:rPr lang="en-US" sz="3200" dirty="0">
                <a:solidFill>
                  <a:srgbClr val="004AAD"/>
                </a:solidFill>
                <a:latin typeface="Agrandir" panose="020B0604020202020204" charset="0"/>
              </a:rPr>
              <a:t>If allowed, SAP policy must specify the conditions under which a student may appeal</a:t>
            </a:r>
          </a:p>
          <a:p>
            <a:pPr marL="1485900" lvl="3" indent="-163513">
              <a:buFont typeface="Arial" panose="020B0604020202020204" pitchFamily="34" charset="0"/>
              <a:buChar char="•"/>
            </a:pPr>
            <a:r>
              <a:rPr lang="en-US" sz="3200" dirty="0">
                <a:solidFill>
                  <a:srgbClr val="004AAD"/>
                </a:solidFill>
                <a:latin typeface="Agrandir" panose="020B0604020202020204" charset="0"/>
              </a:rPr>
              <a:t>Why they did not make SAP AND What has changed that will allow the student to make SAP</a:t>
            </a:r>
          </a:p>
          <a:p>
            <a:pPr marL="1485900" lvl="3" indent="-163513">
              <a:buFont typeface="Arial" panose="020B0604020202020204" pitchFamily="34" charset="0"/>
              <a:buChar char="•"/>
            </a:pPr>
            <a:r>
              <a:rPr lang="en-US" sz="3200" dirty="0">
                <a:solidFill>
                  <a:srgbClr val="004AAD"/>
                </a:solidFill>
                <a:latin typeface="Agrandir" panose="020B0604020202020204" charset="0"/>
              </a:rPr>
              <a:t>Must notify the student of the SAP review</a:t>
            </a:r>
            <a:endParaRPr lang="en-US" sz="3600" dirty="0">
              <a:solidFill>
                <a:srgbClr val="004AAD"/>
              </a:solidFill>
              <a:latin typeface="Agrandir" panose="020B0604020202020204" charset="0"/>
            </a:endParaRPr>
          </a:p>
          <a:p>
            <a:pPr marL="457200" lvl="2" indent="-49213">
              <a:buFont typeface="Arial" panose="020B0604020202020204" pitchFamily="34" charset="0"/>
              <a:buChar char="•"/>
            </a:pPr>
            <a:r>
              <a:rPr lang="en-US" sz="3200" dirty="0">
                <a:solidFill>
                  <a:srgbClr val="004AAD"/>
                </a:solidFill>
                <a:latin typeface="Agrandir" panose="020B0604020202020204" charset="0"/>
              </a:rPr>
              <a:t>Probation</a:t>
            </a:r>
          </a:p>
          <a:p>
            <a:pPr marL="1485900" lvl="4" indent="-163513">
              <a:buFont typeface="Arial" panose="020B0604020202020204" pitchFamily="34" charset="0"/>
              <a:buChar char="•"/>
            </a:pPr>
            <a:r>
              <a:rPr lang="en-US" sz="3200" dirty="0">
                <a:solidFill>
                  <a:srgbClr val="004AAD"/>
                </a:solidFill>
                <a:latin typeface="Agrandir" panose="020B0604020202020204" charset="0"/>
              </a:rPr>
              <a:t>Appeal AND Mathematically be able to make SAP in next payment period  OR</a:t>
            </a:r>
          </a:p>
          <a:p>
            <a:pPr marL="1485900" lvl="3" indent="-163513">
              <a:buFont typeface="Arial" panose="020B0604020202020204" pitchFamily="34" charset="0"/>
              <a:buChar char="•"/>
            </a:pPr>
            <a:r>
              <a:rPr lang="en-US" sz="3200" dirty="0">
                <a:solidFill>
                  <a:srgbClr val="004AAD"/>
                </a:solidFill>
                <a:latin typeface="Agrandir" panose="020B0604020202020204" charset="0"/>
              </a:rPr>
              <a:t>Be successfully following an academic plan designed to ensure the student will be able to meet SAP by a specific point in time</a:t>
            </a: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169128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6F6E-9D1C-4808-AC84-450C0BA9D150}"/>
              </a:ext>
            </a:extLst>
          </p:cNvPr>
          <p:cNvSpPr>
            <a:spLocks noGrp="1"/>
          </p:cNvSpPr>
          <p:nvPr>
            <p:ph type="title"/>
          </p:nvPr>
        </p:nvSpPr>
        <p:spPr>
          <a:xfrm>
            <a:off x="722313" y="2975768"/>
            <a:ext cx="10860087" cy="1362075"/>
          </a:xfrm>
        </p:spPr>
        <p:txBody>
          <a:bodyPr>
            <a:normAutofit fontScale="90000"/>
          </a:bodyPr>
          <a:lstStyle/>
          <a:p>
            <a:r>
              <a:rPr lang="en-US" sz="4800" b="1" dirty="0">
                <a:solidFill>
                  <a:srgbClr val="004AAD"/>
                </a:solidFill>
                <a:latin typeface="Agrandir Bold"/>
                <a:ea typeface="Agrandir Bold"/>
                <a:cs typeface="Agrandir Bold"/>
                <a:sym typeface="Agrandir Bold"/>
              </a:rPr>
              <a:t>Federal Verification</a:t>
            </a:r>
            <a:br>
              <a:rPr lang="en-US" sz="5400" b="1" dirty="0">
                <a:solidFill>
                  <a:srgbClr val="004AAD"/>
                </a:solidFill>
                <a:latin typeface="Agrandir Bold"/>
                <a:ea typeface="Agrandir Bold"/>
                <a:cs typeface="Agrandir Bold"/>
                <a:sym typeface="Agrandir Bold"/>
              </a:rPr>
            </a:br>
            <a:endParaRPr lang="en-US" dirty="0"/>
          </a:p>
        </p:txBody>
      </p:sp>
      <p:sp>
        <p:nvSpPr>
          <p:cNvPr id="3" name="Text Placeholder 2">
            <a:extLst>
              <a:ext uri="{FF2B5EF4-FFF2-40B4-BE49-F238E27FC236}">
                <a16:creationId xmlns:a16="http://schemas.microsoft.com/office/drawing/2014/main" id="{D30A97ED-5A5B-4060-9EE3-5BA835C28368}"/>
              </a:ext>
            </a:extLst>
          </p:cNvPr>
          <p:cNvSpPr>
            <a:spLocks noGrp="1"/>
          </p:cNvSpPr>
          <p:nvPr>
            <p:ph type="body" idx="1"/>
          </p:nvPr>
        </p:nvSpPr>
        <p:spPr/>
        <p:txBody>
          <a:bodyPr/>
          <a:lstStyle/>
          <a:p>
            <a:endParaRPr lang="en-US" dirty="0"/>
          </a:p>
        </p:txBody>
      </p:sp>
      <p:pic>
        <p:nvPicPr>
          <p:cNvPr id="2050" name="Picture 2">
            <a:extLst>
              <a:ext uri="{FF2B5EF4-FFF2-40B4-BE49-F238E27FC236}">
                <a16:creationId xmlns:a16="http://schemas.microsoft.com/office/drawing/2014/main" id="{9B1CCEAD-1060-45DD-A327-8508C20A0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801" y="4475955"/>
            <a:ext cx="9339886" cy="557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4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34370"/>
            <a:ext cx="12611100" cy="1086067"/>
          </a:xfrm>
          <a:prstGeom prst="rect">
            <a:avLst/>
          </a:prstGeom>
        </p:spPr>
        <p:txBody>
          <a:bodyPr wrap="square" lIns="0" tIns="0" rIns="0" bIns="0" rtlCol="0" anchor="t">
            <a:spAutoFit/>
          </a:bodyPr>
          <a:lstStyle/>
          <a:p>
            <a:pPr marL="0" lvl="0" indent="0" algn="l">
              <a:lnSpc>
                <a:spcPts val="8959"/>
              </a:lnSpc>
              <a:spcBef>
                <a:spcPct val="0"/>
              </a:spcBef>
            </a:pPr>
            <a:r>
              <a:rPr lang="en-US" sz="6399" b="1" dirty="0">
                <a:solidFill>
                  <a:srgbClr val="004AAD"/>
                </a:solidFill>
                <a:latin typeface="Agrandir Bold"/>
                <a:ea typeface="Agrandir Bold"/>
                <a:cs typeface="Agrandir Bold"/>
                <a:sym typeface="Agrandir Bold"/>
              </a:rPr>
              <a:t>Federal Verification</a:t>
            </a:r>
          </a:p>
        </p:txBody>
      </p:sp>
      <p:sp>
        <p:nvSpPr>
          <p:cNvPr id="4" name="TextBox 4"/>
          <p:cNvSpPr txBox="1"/>
          <p:nvPr/>
        </p:nvSpPr>
        <p:spPr>
          <a:xfrm>
            <a:off x="533400" y="1521919"/>
            <a:ext cx="16840200" cy="7865551"/>
          </a:xfrm>
          <a:prstGeom prst="rect">
            <a:avLst/>
          </a:prstGeom>
        </p:spPr>
        <p:txBody>
          <a:bodyPr wrap="square" lIns="0" tIns="0" rIns="0" bIns="0" rtlCol="0" anchor="t">
            <a:spAutoFit/>
          </a:bodyPr>
          <a:lstStyle/>
          <a:p>
            <a:pPr marL="518160" lvl="1" indent="-259080">
              <a:lnSpc>
                <a:spcPts val="4079"/>
              </a:lnSpc>
              <a:buFont typeface="Arial"/>
              <a:buChar char="•"/>
            </a:pPr>
            <a:r>
              <a:rPr lang="en-US" sz="3200" dirty="0">
                <a:solidFill>
                  <a:srgbClr val="004AAD"/>
                </a:solidFill>
                <a:latin typeface="Agrandir" panose="020B0604020202020204" charset="0"/>
              </a:rPr>
              <a:t>In accordance with  </a:t>
            </a:r>
            <a:r>
              <a:rPr lang="en-US" sz="3200" i="1" dirty="0">
                <a:solidFill>
                  <a:srgbClr val="004AAD"/>
                </a:solidFill>
                <a:latin typeface="Agrandir" panose="020B0604020202020204" charset="0"/>
              </a:rPr>
              <a:t>34 C.F.R. § 668.53(b)</a:t>
            </a:r>
            <a:r>
              <a:rPr lang="en-US" sz="3200" dirty="0">
                <a:solidFill>
                  <a:srgbClr val="004AAD"/>
                </a:solidFill>
                <a:latin typeface="Agrandir" panose="020B0604020202020204" charset="0"/>
              </a:rPr>
              <a:t>, schools are required to provide specific information to applicants whose FAFSA is selected for verification </a:t>
            </a:r>
          </a:p>
          <a:p>
            <a:pPr marL="259080" lvl="1">
              <a:lnSpc>
                <a:spcPts val="4079"/>
              </a:lnSpc>
            </a:pPr>
            <a:endParaRPr lang="en-US" sz="3200" dirty="0">
              <a:solidFill>
                <a:srgbClr val="004AAD"/>
              </a:solidFill>
              <a:latin typeface="Agrandir" panose="020B0604020202020204" charset="0"/>
              <a:ea typeface="Agrandir"/>
              <a:cs typeface="Agrandir"/>
              <a:sym typeface="Agrandir"/>
            </a:endParaRPr>
          </a:p>
          <a:p>
            <a:pPr marL="518160" lvl="1" indent="-259080" algn="l">
              <a:lnSpc>
                <a:spcPts val="4079"/>
              </a:lnSpc>
              <a:buFont typeface="Arial"/>
              <a:buChar char="•"/>
            </a:pPr>
            <a:r>
              <a:rPr lang="en-US" sz="3200" dirty="0">
                <a:solidFill>
                  <a:srgbClr val="004AAD"/>
                </a:solidFill>
                <a:latin typeface="Agrandir"/>
                <a:ea typeface="Agrandir"/>
                <a:cs typeface="Agrandir"/>
                <a:sym typeface="Agrandir"/>
              </a:rPr>
              <a:t>Chosen randomly by the Department of Education</a:t>
            </a:r>
          </a:p>
          <a:p>
            <a:pPr marL="518160" lvl="1" indent="-259080" algn="l">
              <a:lnSpc>
                <a:spcPts val="4079"/>
              </a:lnSpc>
              <a:buFont typeface="Arial"/>
              <a:buChar char="•"/>
            </a:pPr>
            <a:endParaRPr lang="en-US" sz="3200" dirty="0">
              <a:solidFill>
                <a:srgbClr val="004AAD"/>
              </a:solidFill>
              <a:latin typeface="Agrandir"/>
              <a:ea typeface="Agrandir"/>
              <a:cs typeface="Agrandir"/>
              <a:sym typeface="Agrandir"/>
            </a:endParaRPr>
          </a:p>
          <a:p>
            <a:pPr marL="518160" lvl="1" indent="-259080" algn="l">
              <a:lnSpc>
                <a:spcPts val="4079"/>
              </a:lnSpc>
              <a:buFont typeface="Arial"/>
              <a:buChar char="•"/>
            </a:pPr>
            <a:r>
              <a:rPr lang="en-US" sz="3200" dirty="0">
                <a:solidFill>
                  <a:srgbClr val="004AAD"/>
                </a:solidFill>
                <a:latin typeface="Agrandir"/>
                <a:ea typeface="Agrandir"/>
                <a:cs typeface="Agrandir"/>
                <a:sym typeface="Agrandir"/>
              </a:rPr>
              <a:t>Schools have the authority to verify additional students</a:t>
            </a:r>
          </a:p>
          <a:p>
            <a:pPr marL="518160" lvl="1" indent="-259080" algn="l">
              <a:lnSpc>
                <a:spcPts val="4079"/>
              </a:lnSpc>
              <a:buFont typeface="Arial"/>
              <a:buChar char="•"/>
            </a:pPr>
            <a:endParaRPr lang="en-US" sz="3200" dirty="0">
              <a:solidFill>
                <a:srgbClr val="004AAD"/>
              </a:solidFill>
              <a:latin typeface="Agrandir"/>
              <a:ea typeface="Agrandir"/>
              <a:cs typeface="Agrandir"/>
              <a:sym typeface="Agrandir"/>
            </a:endParaRPr>
          </a:p>
          <a:p>
            <a:pPr marL="518160" lvl="1" indent="-259080" algn="l">
              <a:lnSpc>
                <a:spcPts val="4079"/>
              </a:lnSpc>
              <a:buFont typeface="Arial"/>
              <a:buChar char="•"/>
            </a:pPr>
            <a:r>
              <a:rPr lang="en-US" sz="3200" dirty="0">
                <a:solidFill>
                  <a:srgbClr val="004AAD"/>
                </a:solidFill>
                <a:latin typeface="Agrandir"/>
                <a:ea typeface="Agrandir"/>
                <a:cs typeface="Agrandir"/>
                <a:sym typeface="Agrandir"/>
              </a:rPr>
              <a:t>Must provide an explanation of their role, list of documents, deadline and consequences for failing to meet deadline</a:t>
            </a:r>
          </a:p>
          <a:p>
            <a:pPr marL="259080" lvl="1" algn="l">
              <a:lnSpc>
                <a:spcPts val="4079"/>
              </a:lnSpc>
            </a:pPr>
            <a:endParaRPr lang="en-US" sz="3200" dirty="0">
              <a:solidFill>
                <a:srgbClr val="004AAD"/>
              </a:solidFill>
              <a:latin typeface="Agrandir"/>
              <a:ea typeface="Agrandir"/>
              <a:cs typeface="Agrandir"/>
              <a:sym typeface="Agrandir"/>
            </a:endParaRPr>
          </a:p>
          <a:p>
            <a:pPr marL="518160" lvl="1" indent="-259080" algn="l">
              <a:lnSpc>
                <a:spcPts val="4079"/>
              </a:lnSpc>
              <a:buFont typeface="Arial"/>
              <a:buChar char="•"/>
            </a:pPr>
            <a:r>
              <a:rPr lang="en-US" sz="3200" dirty="0">
                <a:solidFill>
                  <a:srgbClr val="004AAD"/>
                </a:solidFill>
                <a:latin typeface="Agrandir"/>
                <a:ea typeface="Agrandir"/>
                <a:cs typeface="Agrandir"/>
                <a:sym typeface="Agrandir"/>
              </a:rPr>
              <a:t>Must Resolve Conflicting Information</a:t>
            </a:r>
          </a:p>
          <a:p>
            <a:pPr marL="975360" lvl="2" indent="-259080">
              <a:lnSpc>
                <a:spcPts val="4079"/>
              </a:lnSpc>
              <a:buFont typeface="Arial"/>
              <a:buChar char="•"/>
            </a:pPr>
            <a:r>
              <a:rPr lang="en-US" sz="3200" dirty="0">
                <a:solidFill>
                  <a:srgbClr val="004AAD"/>
                </a:solidFill>
                <a:latin typeface="Agrandir"/>
                <a:ea typeface="Agrandir"/>
                <a:cs typeface="Agrandir"/>
                <a:sym typeface="Agrandir"/>
                <a:hlinkClick r:id="rId3"/>
              </a:rPr>
              <a:t>https://fsapartners.ed.gov/knowledge-center/fsa-handbook/fsa-assessments/verification</a:t>
            </a:r>
            <a:endParaRPr lang="en-US" sz="3200" dirty="0">
              <a:solidFill>
                <a:srgbClr val="004AAD"/>
              </a:solidFill>
              <a:latin typeface="Agrandir"/>
              <a:ea typeface="Agrandir"/>
              <a:cs typeface="Agrandir"/>
              <a:sym typeface="Agrandir"/>
            </a:endParaRPr>
          </a:p>
          <a:p>
            <a:pPr marL="518160" lvl="1" indent="-259080" algn="l">
              <a:lnSpc>
                <a:spcPts val="4079"/>
              </a:lnSpc>
              <a:buFont typeface="Arial"/>
              <a:buChar char="•"/>
            </a:pPr>
            <a:endParaRPr lang="en-US" sz="3200" dirty="0">
              <a:solidFill>
                <a:srgbClr val="004AAD"/>
              </a:solidFill>
              <a:latin typeface="Agrandir"/>
              <a:ea typeface="Agrandir"/>
              <a:cs typeface="Agrandir"/>
              <a:sym typeface="Agrandir"/>
            </a:endParaRPr>
          </a:p>
          <a:p>
            <a:pPr marL="750888" lvl="3">
              <a:lnSpc>
                <a:spcPts val="4079"/>
              </a:lnSpc>
            </a:pPr>
            <a:endParaRPr lang="en-US" sz="3200" dirty="0">
              <a:solidFill>
                <a:srgbClr val="004AAD"/>
              </a:solidFill>
              <a:latin typeface="Agrandir"/>
              <a:ea typeface="Agrandir"/>
              <a:cs typeface="Agrandir"/>
              <a:sym typeface="Agrandir"/>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458700" cy="1086067"/>
          </a:xfrm>
          <a:prstGeom prst="rect">
            <a:avLst/>
          </a:prstGeom>
        </p:spPr>
        <p:txBody>
          <a:bodyPr wrap="square" lIns="0" tIns="0" rIns="0" bIns="0" rtlCol="0" anchor="t">
            <a:spAutoFit/>
          </a:bodyPr>
          <a:lstStyle/>
          <a:p>
            <a:pPr>
              <a:lnSpc>
                <a:spcPts val="8959"/>
              </a:lnSpc>
              <a:spcBef>
                <a:spcPct val="0"/>
              </a:spcBef>
            </a:pPr>
            <a:r>
              <a:rPr lang="en-US" sz="6399" b="1" dirty="0">
                <a:solidFill>
                  <a:srgbClr val="004AAD"/>
                </a:solidFill>
                <a:latin typeface="Agrandir Bold"/>
                <a:ea typeface="Agrandir Bold"/>
                <a:cs typeface="Agrandir Bold"/>
                <a:sym typeface="Agrandir Bold"/>
              </a:rPr>
              <a:t>Federal Verification</a:t>
            </a:r>
          </a:p>
        </p:txBody>
      </p:sp>
      <p:sp>
        <p:nvSpPr>
          <p:cNvPr id="4" name="TextBox 4"/>
          <p:cNvSpPr txBox="1"/>
          <p:nvPr/>
        </p:nvSpPr>
        <p:spPr>
          <a:xfrm>
            <a:off x="623207" y="1607069"/>
            <a:ext cx="17041586" cy="6813981"/>
          </a:xfrm>
          <a:prstGeom prst="rect">
            <a:avLst/>
          </a:prstGeom>
        </p:spPr>
        <p:txBody>
          <a:bodyPr wrap="square" lIns="0" tIns="0" rIns="0" bIns="0" rtlCol="0" anchor="t">
            <a:spAutoFit/>
          </a:bodyPr>
          <a:lstStyle/>
          <a:p>
            <a:pPr marL="518160" lvl="1" indent="-259080" algn="l">
              <a:lnSpc>
                <a:spcPts val="4079"/>
              </a:lnSpc>
              <a:buFont typeface="Arial"/>
              <a:buChar char="•"/>
            </a:pPr>
            <a:r>
              <a:rPr lang="en-US" sz="3200" dirty="0">
                <a:solidFill>
                  <a:srgbClr val="004AAD"/>
                </a:solidFill>
                <a:latin typeface="Agrandir"/>
                <a:ea typeface="Agrandir"/>
                <a:cs typeface="Agrandir"/>
                <a:sym typeface="Agrandir"/>
              </a:rPr>
              <a:t>Standard Verification Group</a:t>
            </a:r>
          </a:p>
          <a:p>
            <a:pPr marL="975360" lvl="2" indent="-259080">
              <a:lnSpc>
                <a:spcPts val="4079"/>
              </a:lnSpc>
              <a:buFont typeface="Arial"/>
              <a:buChar char="•"/>
            </a:pPr>
            <a:r>
              <a:rPr lang="en-US" sz="2400" dirty="0">
                <a:solidFill>
                  <a:srgbClr val="004AAD"/>
                </a:solidFill>
                <a:latin typeface="Agrandir"/>
                <a:ea typeface="Agrandir"/>
                <a:cs typeface="Agrandir"/>
                <a:sym typeface="Agrandir"/>
              </a:rPr>
              <a:t>Adjusted Gross Income, Income Earned from work, U.S. Income Tax Paid, Untaxed Portions of IRA distributions, Untaxed portions of Pensions, IRA deductions and payments, tax exempt interest, education credits, Foreign Income Exempt from Taxation</a:t>
            </a:r>
          </a:p>
          <a:p>
            <a:pPr marL="522288" lvl="2" indent="-228600">
              <a:lnSpc>
                <a:spcPts val="4079"/>
              </a:lnSpc>
              <a:buFont typeface="Arial"/>
              <a:buChar char="•"/>
            </a:pPr>
            <a:r>
              <a:rPr lang="en-US" sz="3200" dirty="0">
                <a:solidFill>
                  <a:srgbClr val="004AAD"/>
                </a:solidFill>
                <a:latin typeface="Agrandir"/>
                <a:ea typeface="Agrandir"/>
                <a:cs typeface="Agrandir"/>
                <a:sym typeface="Agrandir"/>
              </a:rPr>
              <a:t>Custom Verification Group</a:t>
            </a:r>
          </a:p>
          <a:p>
            <a:pPr marL="979488" lvl="3" indent="-228600">
              <a:lnSpc>
                <a:spcPts val="4079"/>
              </a:lnSpc>
              <a:buFont typeface="Arial"/>
              <a:buChar char="•"/>
            </a:pPr>
            <a:r>
              <a:rPr lang="en-US" sz="3200" dirty="0">
                <a:solidFill>
                  <a:srgbClr val="004AAD"/>
                </a:solidFill>
                <a:latin typeface="Agrandir"/>
                <a:ea typeface="Agrandir"/>
                <a:cs typeface="Agrandir"/>
                <a:sym typeface="Agrandir"/>
              </a:rPr>
              <a:t>Must appear in person and sign a Statement of Educational Purpose using a valid, unexpired government issued photo ID</a:t>
            </a:r>
          </a:p>
          <a:p>
            <a:pPr marL="522288" lvl="3" indent="-228600">
              <a:lnSpc>
                <a:spcPts val="4079"/>
              </a:lnSpc>
              <a:buFont typeface="Arial"/>
              <a:buChar char="•"/>
            </a:pPr>
            <a:r>
              <a:rPr lang="en-US" sz="3200" dirty="0">
                <a:solidFill>
                  <a:srgbClr val="004AAD"/>
                </a:solidFill>
                <a:latin typeface="Agrandir"/>
                <a:ea typeface="Agrandir"/>
                <a:cs typeface="Agrandir"/>
                <a:sym typeface="Agrandir"/>
              </a:rPr>
              <a:t>Aggregate Verification Group</a:t>
            </a:r>
          </a:p>
          <a:p>
            <a:pPr marL="979488" lvl="4" indent="-228600">
              <a:lnSpc>
                <a:spcPts val="4079"/>
              </a:lnSpc>
              <a:buFont typeface="Arial"/>
              <a:buChar char="•"/>
            </a:pPr>
            <a:r>
              <a:rPr lang="en-US" sz="3200" dirty="0">
                <a:solidFill>
                  <a:srgbClr val="004AAD"/>
                </a:solidFill>
                <a:latin typeface="Agrandir"/>
                <a:ea typeface="Agrandir"/>
                <a:cs typeface="Agrandir"/>
                <a:sym typeface="Agrandir"/>
              </a:rPr>
              <a:t>Requires Income AND Identify Verification</a:t>
            </a:r>
          </a:p>
          <a:p>
            <a:pPr marL="342900" lvl="4" indent="407988">
              <a:lnSpc>
                <a:spcPts val="4079"/>
              </a:lnSpc>
              <a:buFont typeface="Arial"/>
              <a:buChar char="•"/>
            </a:pPr>
            <a:r>
              <a:rPr lang="en-US" sz="3200" dirty="0">
                <a:solidFill>
                  <a:srgbClr val="004AAD"/>
                </a:solidFill>
                <a:latin typeface="Agrandir"/>
                <a:ea typeface="Agrandir"/>
                <a:cs typeface="Agrandir"/>
                <a:sym typeface="Agrandir"/>
              </a:rPr>
              <a:t>Exclusions</a:t>
            </a:r>
          </a:p>
          <a:p>
            <a:pPr marL="800100" lvl="5" indent="407988">
              <a:lnSpc>
                <a:spcPts val="4079"/>
              </a:lnSpc>
              <a:buFont typeface="Arial"/>
              <a:buChar char="•"/>
            </a:pPr>
            <a:r>
              <a:rPr lang="en-US" sz="3200" dirty="0">
                <a:solidFill>
                  <a:srgbClr val="004AAD"/>
                </a:solidFill>
                <a:latin typeface="Agrandir"/>
                <a:ea typeface="Agrandir"/>
                <a:cs typeface="Agrandir"/>
                <a:sym typeface="Agrandir"/>
              </a:rPr>
              <a:t>Students who are only eligible for unsubsidized Title IV aid</a:t>
            </a:r>
          </a:p>
          <a:p>
            <a:pPr marL="800100" lvl="5" indent="407988">
              <a:lnSpc>
                <a:spcPts val="4079"/>
              </a:lnSpc>
              <a:buFont typeface="Arial"/>
              <a:buChar char="•"/>
            </a:pPr>
            <a:r>
              <a:rPr lang="en-US" sz="3200" dirty="0">
                <a:solidFill>
                  <a:srgbClr val="004AAD"/>
                </a:solidFill>
                <a:latin typeface="Agrandir"/>
                <a:ea typeface="Agrandir"/>
                <a:cs typeface="Agrandir"/>
                <a:sym typeface="Agrandir"/>
              </a:rPr>
              <a:t>Applicant verified by another school</a:t>
            </a:r>
          </a:p>
          <a:p>
            <a:pPr marL="522288" lvl="2" indent="-522288">
              <a:lnSpc>
                <a:spcPts val="4079"/>
              </a:lnSpc>
              <a:buFont typeface="Arial"/>
              <a:buChar char="•"/>
            </a:pPr>
            <a:endParaRPr lang="en-US" sz="3200" dirty="0">
              <a:solidFill>
                <a:srgbClr val="004AAD"/>
              </a:solidFill>
              <a:latin typeface="Agrandir"/>
              <a:ea typeface="Agrandir"/>
              <a:cs typeface="Agrandir"/>
              <a:sym typeface="Agrandir"/>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6F6E-9D1C-4808-AC84-450C0BA9D150}"/>
              </a:ext>
            </a:extLst>
          </p:cNvPr>
          <p:cNvSpPr>
            <a:spLocks noGrp="1"/>
          </p:cNvSpPr>
          <p:nvPr>
            <p:ph type="title"/>
          </p:nvPr>
        </p:nvSpPr>
        <p:spPr>
          <a:xfrm>
            <a:off x="702469" y="2923043"/>
            <a:ext cx="15584488" cy="1534658"/>
          </a:xfrm>
        </p:spPr>
        <p:txBody>
          <a:bodyPr>
            <a:normAutofit fontScale="90000"/>
          </a:bodyPr>
          <a:lstStyle/>
          <a:p>
            <a:r>
              <a:rPr lang="en-US" sz="4300" dirty="0">
                <a:solidFill>
                  <a:srgbClr val="004AAD"/>
                </a:solidFill>
                <a:latin typeface="Agrandir Bold"/>
                <a:sym typeface="Agrandir Bold"/>
              </a:rPr>
              <a:t>Return of title iv funds (R2TIV)</a:t>
            </a:r>
            <a:br>
              <a:rPr lang="en-US" sz="4300" dirty="0">
                <a:solidFill>
                  <a:srgbClr val="004AAD"/>
                </a:solidFill>
                <a:latin typeface="Agrandir Bold"/>
                <a:sym typeface="Agrandir Bold"/>
              </a:rPr>
            </a:br>
            <a:r>
              <a:rPr lang="en-US" sz="4300" dirty="0">
                <a:solidFill>
                  <a:srgbClr val="004AAD"/>
                </a:solidFill>
                <a:latin typeface="Agrandir Bold"/>
                <a:sym typeface="Agrandir Bold"/>
              </a:rPr>
              <a:t>Regulatory Requirements </a:t>
            </a:r>
            <a:br>
              <a:rPr lang="en-US" sz="4300" dirty="0">
                <a:solidFill>
                  <a:srgbClr val="004AAD"/>
                </a:solidFill>
                <a:latin typeface="Agrandir Bold"/>
                <a:sym typeface="Agrandir Bold"/>
              </a:rPr>
            </a:br>
            <a:r>
              <a:rPr lang="en-US" sz="4300" dirty="0">
                <a:solidFill>
                  <a:srgbClr val="004AAD"/>
                </a:solidFill>
                <a:latin typeface="Agrandir Bold"/>
                <a:sym typeface="Agrandir Bold"/>
              </a:rPr>
              <a:t>and Procedures</a:t>
            </a:r>
            <a:br>
              <a:rPr lang="en-US" sz="4300" dirty="0">
                <a:solidFill>
                  <a:srgbClr val="004AAD"/>
                </a:solidFill>
                <a:latin typeface="Agrandir Bold"/>
                <a:sym typeface="Agrandir Bold"/>
              </a:rPr>
            </a:br>
            <a:br>
              <a:rPr lang="en-US" sz="4300" dirty="0">
                <a:solidFill>
                  <a:srgbClr val="004AAD"/>
                </a:solidFill>
                <a:latin typeface="Agrandir Bold"/>
                <a:sym typeface="Agrandir Bold"/>
              </a:rPr>
            </a:br>
            <a:endParaRPr lang="en-US" dirty="0"/>
          </a:p>
        </p:txBody>
      </p:sp>
      <p:sp>
        <p:nvSpPr>
          <p:cNvPr id="3" name="Text Placeholder 2">
            <a:extLst>
              <a:ext uri="{FF2B5EF4-FFF2-40B4-BE49-F238E27FC236}">
                <a16:creationId xmlns:a16="http://schemas.microsoft.com/office/drawing/2014/main" id="{D30A97ED-5A5B-4060-9EE3-5BA835C28368}"/>
              </a:ext>
            </a:extLst>
          </p:cNvPr>
          <p:cNvSpPr>
            <a:spLocks noGrp="1"/>
          </p:cNvSpPr>
          <p:nvPr>
            <p:ph type="body" idx="1"/>
          </p:nvPr>
        </p:nvSpPr>
        <p:spPr>
          <a:xfrm>
            <a:off x="675255" y="3162300"/>
            <a:ext cx="7772400" cy="1500187"/>
          </a:xfrm>
        </p:spPr>
        <p:txBody>
          <a:bodyPr/>
          <a:lstStyle/>
          <a:p>
            <a:endParaRPr lang="en-US" dirty="0"/>
          </a:p>
        </p:txBody>
      </p:sp>
      <p:pic>
        <p:nvPicPr>
          <p:cNvPr id="2052" name="Picture 4">
            <a:extLst>
              <a:ext uri="{FF2B5EF4-FFF2-40B4-BE49-F238E27FC236}">
                <a16:creationId xmlns:a16="http://schemas.microsoft.com/office/drawing/2014/main" id="{E77790D1-DCCF-4422-99AE-BCC1B45F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190500"/>
            <a:ext cx="6017716" cy="977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93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References</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7201972"/>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3600" dirty="0">
              <a:solidFill>
                <a:srgbClr val="004AAD"/>
              </a:solidFill>
              <a:latin typeface="Agrandir" panose="020B0604020202020204" charset="0"/>
            </a:endParaRPr>
          </a:p>
          <a:p>
            <a:pPr marL="571500" lvl="1" indent="-163513">
              <a:buFont typeface="Arial" panose="020B0604020202020204" pitchFamily="34" charset="0"/>
              <a:buChar char="•"/>
            </a:pPr>
            <a:r>
              <a:rPr lang="en-US" sz="3600" b="0" dirty="0">
                <a:solidFill>
                  <a:srgbClr val="004AAD"/>
                </a:solidFill>
                <a:latin typeface="Agrandir" panose="020B0604020202020204" charset="0"/>
                <a:sym typeface="Agrandir Bold"/>
              </a:rPr>
              <a:t>Federal Student Aid Handbook</a:t>
            </a:r>
            <a:r>
              <a:rPr lang="en-US" sz="3600" dirty="0">
                <a:solidFill>
                  <a:srgbClr val="004AAD"/>
                </a:solidFill>
                <a:latin typeface="Agrandir" panose="020B0604020202020204" charset="0"/>
                <a:sym typeface="Agrandir Bold"/>
              </a:rPr>
              <a:t> </a:t>
            </a:r>
            <a:r>
              <a:rPr lang="en-US" sz="3600" b="0" dirty="0">
                <a:solidFill>
                  <a:srgbClr val="004AAD"/>
                </a:solidFill>
                <a:latin typeface="Agrandir" panose="020B0604020202020204" charset="0"/>
                <a:sym typeface="Agrandir Bold"/>
              </a:rPr>
              <a:t>Volume 5</a:t>
            </a:r>
          </a:p>
          <a:p>
            <a:pPr marL="571500" lvl="1" indent="-163513">
              <a:buFont typeface="Arial" panose="020B0604020202020204" pitchFamily="34" charset="0"/>
              <a:buChar char="•"/>
            </a:pPr>
            <a:r>
              <a:rPr lang="en-US" sz="3600" dirty="0">
                <a:solidFill>
                  <a:srgbClr val="004AAD"/>
                </a:solidFill>
                <a:latin typeface="Agrandir" panose="020B0604020202020204" charset="0"/>
              </a:rPr>
              <a:t>§ 668.22 Treatment of title IV funds when a student withdraws.</a:t>
            </a:r>
          </a:p>
          <a:p>
            <a:pPr marL="1028700" lvl="2" indent="-163513">
              <a:buFont typeface="Arial" panose="020B0604020202020204" pitchFamily="34" charset="0"/>
              <a:buChar char="•"/>
            </a:pPr>
            <a:r>
              <a:rPr lang="en-US" sz="3600" dirty="0">
                <a:solidFill>
                  <a:srgbClr val="004AAD"/>
                </a:solidFill>
                <a:latin typeface="Agrandir" panose="020B0604020202020204" charset="0"/>
              </a:rPr>
              <a:t>Does your school take attendance?  Important factor in determining calculation</a:t>
            </a:r>
          </a:p>
          <a:p>
            <a:pPr marL="1028700" lvl="2" indent="-163513">
              <a:buFont typeface="Arial" panose="020B0604020202020204" pitchFamily="34" charset="0"/>
              <a:buChar char="•"/>
            </a:pPr>
            <a:r>
              <a:rPr lang="en-US" sz="3600" dirty="0">
                <a:solidFill>
                  <a:srgbClr val="004AAD"/>
                </a:solidFill>
                <a:latin typeface="Agrandir" panose="020B0604020202020204" charset="0"/>
              </a:rPr>
              <a:t>Must provide students with information about the requirements </a:t>
            </a:r>
          </a:p>
          <a:p>
            <a:pPr marL="1028700" lvl="2" indent="-163513">
              <a:buFont typeface="Arial" panose="020B0604020202020204" pitchFamily="34" charset="0"/>
              <a:buChar char="•"/>
            </a:pPr>
            <a:endParaRPr lang="en-US" sz="3600" dirty="0">
              <a:solidFill>
                <a:srgbClr val="004AAD"/>
              </a:solidFill>
              <a:latin typeface="Agrandir" panose="020B0604020202020204" charset="0"/>
            </a:endParaRPr>
          </a:p>
          <a:p>
            <a:pPr lvl="2" indent="-457200">
              <a:buFont typeface="Arial" panose="020B0604020202020204" pitchFamily="34" charset="0"/>
              <a:buChar char="•"/>
            </a:pPr>
            <a:r>
              <a:rPr lang="en-US" sz="3600" dirty="0">
                <a:solidFill>
                  <a:srgbClr val="004AAD"/>
                </a:solidFill>
                <a:latin typeface="Agrandir" panose="020B0604020202020204" charset="0"/>
              </a:rPr>
              <a:t>Remember that a student begins earning Title IV funds on the first day of attendance, even if the student withdraws before a school’s census date, and the school must perform an R2T4 calculation using the number of days the student attended or the number of clock hours the student was scheduled to attend.</a:t>
            </a:r>
          </a:p>
          <a:p>
            <a:pPr marL="571500" lvl="1" indent="-163513">
              <a:buFont typeface="Arial" panose="020B0604020202020204" pitchFamily="34" charset="0"/>
              <a:buChar char="•"/>
            </a:pPr>
            <a:endParaRPr lang="en-US" sz="3600" dirty="0">
              <a:solidFill>
                <a:srgbClr val="004AAD"/>
              </a:solidFill>
              <a:latin typeface="Agrandir" panose="020B0604020202020204"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155336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What is R2T4?</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5355312"/>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571500" lvl="1" indent="-163513">
              <a:buFont typeface="Arial" panose="020B0604020202020204" pitchFamily="34" charset="0"/>
              <a:buChar char="•"/>
            </a:pPr>
            <a:r>
              <a:rPr lang="en-US" sz="3600" b="1" dirty="0">
                <a:solidFill>
                  <a:srgbClr val="004AAD"/>
                </a:solidFill>
                <a:latin typeface="Agrandir" panose="020B0604020202020204" charset="0"/>
              </a:rPr>
              <a:t>Definition:</a:t>
            </a:r>
            <a:r>
              <a:rPr lang="en-US" sz="3600" dirty="0">
                <a:solidFill>
                  <a:srgbClr val="004AAD"/>
                </a:solidFill>
                <a:latin typeface="Agrandir" panose="020B0604020202020204" charset="0"/>
              </a:rPr>
              <a:t>  The federal law governing the return of financial aid when a student stops attending school.</a:t>
            </a:r>
          </a:p>
          <a:p>
            <a:pPr marL="571500" lvl="1" indent="-163513">
              <a:buFont typeface="Arial" panose="020B0604020202020204" pitchFamily="34" charset="0"/>
              <a:buChar char="•"/>
            </a:pPr>
            <a:r>
              <a:rPr lang="en-US" sz="3600" b="1" dirty="0">
                <a:solidFill>
                  <a:srgbClr val="004AAD"/>
                </a:solidFill>
                <a:latin typeface="Agrandir" panose="020B0604020202020204" charset="0"/>
              </a:rPr>
              <a:t>The Principle</a:t>
            </a:r>
            <a:r>
              <a:rPr lang="en-US" sz="3600" dirty="0">
                <a:solidFill>
                  <a:srgbClr val="004AAD"/>
                </a:solidFill>
                <a:latin typeface="Agrandir" panose="020B0604020202020204" charset="0"/>
              </a:rPr>
              <a:t>:  Federal aid is awarded with the assumption that the student will attend for the entire period of enrollment for which aid is offered.</a:t>
            </a:r>
          </a:p>
          <a:p>
            <a:pPr marL="571500" lvl="1" indent="-163513">
              <a:buFont typeface="Arial" panose="020B0604020202020204" pitchFamily="34" charset="0"/>
              <a:buChar char="•"/>
            </a:pPr>
            <a:r>
              <a:rPr lang="en-US" sz="3600" b="1" dirty="0">
                <a:solidFill>
                  <a:srgbClr val="004AAD"/>
                </a:solidFill>
                <a:latin typeface="Agrandir" panose="020B0604020202020204" charset="0"/>
              </a:rPr>
              <a:t>The Goal:</a:t>
            </a:r>
            <a:r>
              <a:rPr lang="en-US" sz="3600" dirty="0">
                <a:solidFill>
                  <a:srgbClr val="004AAD"/>
                </a:solidFill>
                <a:latin typeface="Agrandir" panose="020B0604020202020204" charset="0"/>
              </a:rPr>
              <a:t>  To calculate the amount of “earned” aid based on the time the student is enrolled.</a:t>
            </a:r>
          </a:p>
          <a:p>
            <a:pPr marL="571500" lvl="1" indent="-163513">
              <a:buFont typeface="Arial" panose="020B0604020202020204" pitchFamily="34" charset="0"/>
              <a:buChar char="•"/>
            </a:pPr>
            <a:r>
              <a:rPr lang="en-US" sz="3600" b="1" dirty="0">
                <a:solidFill>
                  <a:srgbClr val="004AAD"/>
                </a:solidFill>
                <a:latin typeface="Agrandir" panose="020B0604020202020204" charset="0"/>
              </a:rPr>
              <a:t>Applies to:</a:t>
            </a:r>
            <a:r>
              <a:rPr lang="en-US" sz="3600" dirty="0">
                <a:solidFill>
                  <a:srgbClr val="004AAD"/>
                </a:solidFill>
                <a:latin typeface="Agrandir" panose="020B0604020202020204" charset="0"/>
              </a:rPr>
              <a:t>  Students who withdraw completely (officially and unofficially</a:t>
            </a:r>
            <a:endParaRPr lang="en-US" sz="3600" b="1" dirty="0">
              <a:solidFill>
                <a:srgbClr val="004AAD"/>
              </a:solidFill>
              <a:latin typeface="Agrandir" panose="020B0604020202020204" charset="0"/>
            </a:endParaRPr>
          </a:p>
          <a:p>
            <a:pPr marL="571500" lvl="1" indent="-163513">
              <a:buFont typeface="Arial" panose="020B0604020202020204" pitchFamily="34" charset="0"/>
              <a:buChar char="•"/>
            </a:pPr>
            <a:endParaRPr lang="en-US" sz="3600" dirty="0">
              <a:solidFill>
                <a:srgbClr val="004AAD"/>
              </a:solidFill>
              <a:latin typeface="Agrandir" panose="020B0604020202020204"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369239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Which Funds Are Included?</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5293757"/>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571500" lvl="1" indent="-163513">
              <a:buFont typeface="Arial" panose="020B0604020202020204" pitchFamily="34" charset="0"/>
              <a:buChar char="•"/>
            </a:pPr>
            <a:r>
              <a:rPr lang="en-US" sz="4000" dirty="0">
                <a:solidFill>
                  <a:srgbClr val="004AAD"/>
                </a:solidFill>
                <a:latin typeface="Agrandir" panose="020B0604020202020204" charset="0"/>
              </a:rPr>
              <a:t>Title IV Programs</a:t>
            </a:r>
          </a:p>
          <a:p>
            <a:pPr marL="1028700" lvl="2" indent="-163513">
              <a:buFont typeface="Arial" panose="020B0604020202020204" pitchFamily="34" charset="0"/>
              <a:buChar char="•"/>
            </a:pPr>
            <a:r>
              <a:rPr lang="en-US" sz="4000" dirty="0">
                <a:solidFill>
                  <a:srgbClr val="004AAD"/>
                </a:solidFill>
                <a:latin typeface="Agrandir" panose="020B0604020202020204" charset="0"/>
              </a:rPr>
              <a:t>Federal Pell Grant</a:t>
            </a:r>
          </a:p>
          <a:p>
            <a:pPr marL="1028700" lvl="2" indent="-163513">
              <a:buFont typeface="Arial" panose="020B0604020202020204" pitchFamily="34" charset="0"/>
              <a:buChar char="•"/>
            </a:pPr>
            <a:r>
              <a:rPr lang="en-US" sz="4000" dirty="0">
                <a:solidFill>
                  <a:srgbClr val="004AAD"/>
                </a:solidFill>
                <a:latin typeface="Agrandir" panose="020B0604020202020204" charset="0"/>
              </a:rPr>
              <a:t>Federal Supplemental Grant</a:t>
            </a:r>
          </a:p>
          <a:p>
            <a:pPr marL="1028700" lvl="2" indent="-163513">
              <a:buFont typeface="Arial" panose="020B0604020202020204" pitchFamily="34" charset="0"/>
              <a:buChar char="•"/>
            </a:pPr>
            <a:r>
              <a:rPr lang="en-US" sz="4000" dirty="0">
                <a:solidFill>
                  <a:srgbClr val="004AAD"/>
                </a:solidFill>
                <a:latin typeface="Agrandir" panose="020B0604020202020204" charset="0"/>
              </a:rPr>
              <a:t>Direct Subsidized and Unsubsidized Loans</a:t>
            </a:r>
          </a:p>
          <a:p>
            <a:pPr marL="1028700" lvl="2" indent="-163513">
              <a:buFont typeface="Arial" panose="020B0604020202020204" pitchFamily="34" charset="0"/>
              <a:buChar char="•"/>
            </a:pPr>
            <a:r>
              <a:rPr lang="en-US" sz="4000" dirty="0">
                <a:solidFill>
                  <a:srgbClr val="004AAD"/>
                </a:solidFill>
                <a:latin typeface="Agrandir" panose="020B0604020202020204" charset="0"/>
              </a:rPr>
              <a:t>Federal PLUS Loan (Parent or Graduate Student</a:t>
            </a:r>
          </a:p>
          <a:p>
            <a:pPr marL="1028700" lvl="2" indent="-163513">
              <a:buFont typeface="Arial" panose="020B0604020202020204" pitchFamily="34" charset="0"/>
              <a:buChar char="•"/>
            </a:pPr>
            <a:r>
              <a:rPr lang="en-US" sz="4000" dirty="0">
                <a:solidFill>
                  <a:srgbClr val="004AAD"/>
                </a:solidFill>
                <a:latin typeface="Agrandir" panose="020B0604020202020204" charset="0"/>
              </a:rPr>
              <a:t>TEACH Grant</a:t>
            </a:r>
          </a:p>
          <a:p>
            <a:pPr marL="1028700" lvl="2" indent="-163513">
              <a:buFont typeface="Arial" panose="020B0604020202020204" pitchFamily="34" charset="0"/>
              <a:buChar char="•"/>
            </a:pPr>
            <a:r>
              <a:rPr lang="en-US" sz="4000" dirty="0">
                <a:solidFill>
                  <a:srgbClr val="004AAD"/>
                </a:solidFill>
                <a:latin typeface="Agrandir" panose="020B0604020202020204" charset="0"/>
              </a:rPr>
              <a:t>NOTE:  Federal Work Study is not included (since the student must earn)</a:t>
            </a: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163623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6F6E-9D1C-4808-AC84-450C0BA9D150}"/>
              </a:ext>
            </a:extLst>
          </p:cNvPr>
          <p:cNvSpPr>
            <a:spLocks noGrp="1"/>
          </p:cNvSpPr>
          <p:nvPr>
            <p:ph type="title"/>
          </p:nvPr>
        </p:nvSpPr>
        <p:spPr>
          <a:xfrm>
            <a:off x="722312" y="4406900"/>
            <a:ext cx="15584488" cy="1362075"/>
          </a:xfrm>
        </p:spPr>
        <p:txBody>
          <a:bodyPr>
            <a:normAutofit/>
          </a:bodyPr>
          <a:lstStyle/>
          <a:p>
            <a:r>
              <a:rPr lang="en-US" sz="6000" b="1" dirty="0">
                <a:solidFill>
                  <a:srgbClr val="004AAD"/>
                </a:solidFill>
                <a:latin typeface="Agrandir Bold"/>
                <a:ea typeface="Agrandir Bold"/>
                <a:cs typeface="Agrandir Bold"/>
                <a:sym typeface="Agrandir Bold"/>
              </a:rPr>
              <a:t>Professional Judgement</a:t>
            </a:r>
            <a:endParaRPr lang="en-US" sz="6000" dirty="0"/>
          </a:p>
        </p:txBody>
      </p:sp>
      <p:sp>
        <p:nvSpPr>
          <p:cNvPr id="3" name="Text Placeholder 2">
            <a:extLst>
              <a:ext uri="{FF2B5EF4-FFF2-40B4-BE49-F238E27FC236}">
                <a16:creationId xmlns:a16="http://schemas.microsoft.com/office/drawing/2014/main" id="{D30A97ED-5A5B-4060-9EE3-5BA835C28368}"/>
              </a:ext>
            </a:extLst>
          </p:cNvPr>
          <p:cNvSpPr>
            <a:spLocks noGrp="1"/>
          </p:cNvSpPr>
          <p:nvPr>
            <p:ph type="body" idx="1"/>
          </p:nvPr>
        </p:nvSpPr>
        <p:spPr/>
        <p:txBody>
          <a:bodyPr/>
          <a:lstStyle/>
          <a:p>
            <a:endParaRPr lang="en-US" dirty="0"/>
          </a:p>
        </p:txBody>
      </p:sp>
      <p:pic>
        <p:nvPicPr>
          <p:cNvPr id="1026" name="Picture 2" descr="AOI_d_-XJqClHLnoTHd_nfkE1C5ZMc4BKLedgt-HfaPPgF4WaTCqLhHUdXFezv_vFLW3CusXEAzrinvJ1fnI-UBhsNUUYO2ycgfpB2K3GxPA4vQNveAfjDFJahHw5aedXNiLzTheK0TKLWpNyqsowhDxmDH6w01-96k8CgqCfmjVMavV-3cfw8UKuo5pslEe624Ue8lLhbNtAJefaI8edU9qXOG9Nsd6frPfnKQyq1IsfbjNGX-WxLlzOT3aAGHaevqfVy0Q_nH4p42djvFOzZRYYLrK27oBpGOKxYHFHa8ucC0m1vWh5bf_7pSLTLIgS61cVxMNOSexWVgAHbNhJ3BndGhAlDDGjw15yy7QGSDjy8Ryz7s_AKiuFQ25g3dPhzIIJ3LBlCP0x6UA0e1S5eQWyrZ_sHruIqi4ReEJkzfuCcghkwJ7ZOurunrdNEMPe7B6nim70_S_3RIXnDp93CPqJ9LBnH6WstRkVg_orwe8_6mdjs0T-c85vYNrimw01FpT_fPILjcYzJxhdxUw45H5ON9XrI_XbVuqtoWUxSKH2jvVP-IHSVW0PfciVAoOsFyuGql2VLpW1-ZMhHpPGY7RFFxy7jxLKdSico7yMtXAxC9rusGdDpT78DW7DfHIYjda1SfKc8-bFg9bec9Fw10UlKXzRK55o1SVgXT0pCw9RBqdBp7dGT1N06kUsycaL_viUCFlmtTlKj7nRmHT4eWEz1popdWlg2knlNqvk7yFUgtfheGZknTX_pT30R_NKiPah0zd0i55D-pQb3YucmjhTtnJIYLvkY19qv4dtHJ-ecuB81jQs9rKBTQE0_XSU8EA0oluVovnhSbxoswzwNM3TcFuJO0ZKLjtj4HnefXEiKG4Dnu3lFBrciPImH91gJ6VYxnGmJvYgKfWHIa0jARSJyMNi4Gz1lTlfARfhhC55dGr4pt6tg4WidyiB2XVv4NaOji_hNyqNdRhQ41R9xXZbzxOEqdkW9JQmK1ffaL0oDncTLZXvXXVeWKOvNpGSQZae5IPLE4YwP_cVZMgjjeJD58s1Fph5gIyMWycpB1U3fzq3BdojzULnyFS6obijlqtjaWvNOpMC4rdp1HoI9txugjaBYUu90narZFYDVC_UpU9JCyHgFEWhAaix80EIqMUqYeeCvz56A3BWDSk65ifJE4ke-09sY2D6myAcOUe4-yJOJwNT7JaFg=s1024-rj (395×1024)">
            <a:extLst>
              <a:ext uri="{FF2B5EF4-FFF2-40B4-BE49-F238E27FC236}">
                <a16:creationId xmlns:a16="http://schemas.microsoft.com/office/drawing/2014/main" id="{BB34BC3A-23D3-4BE0-BB8C-8DCA51878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600" y="266700"/>
            <a:ext cx="3762375"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4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Key Concepts and Terms</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6090642"/>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Withdrawal Date:</a:t>
            </a:r>
            <a:r>
              <a:rPr lang="en-US" sz="36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The last date of academic attendance (official or unofficial).</a:t>
            </a:r>
            <a:endParaRPr lang="en-US" sz="36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Earned Aid:</a:t>
            </a:r>
            <a:r>
              <a:rPr lang="en-US" sz="36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Aid the student keeps because they completed a portion of the term.</a:t>
            </a:r>
            <a:endParaRPr lang="en-US" sz="36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Unearned Aid:</a:t>
            </a:r>
            <a:r>
              <a:rPr lang="en-US" sz="36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Funds that must be returned to the federal government.</a:t>
            </a:r>
            <a:endParaRPr lang="en-US" sz="36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60% Rule:</a:t>
            </a:r>
            <a:r>
              <a:rPr lang="en-US" sz="36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If a student completes more than 60% of the term, they earn 100% of their aid.</a:t>
            </a:r>
            <a:endParaRPr lang="en-US" sz="36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Post-Withdrawal Disbursement (PWD):</a:t>
            </a:r>
            <a:r>
              <a:rPr lang="en-US" sz="36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Earned aid that was not yet disbursed at the time of withdrawal.</a:t>
            </a:r>
            <a:endParaRPr lang="en-US" sz="36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38894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The 60% Rule</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5616474"/>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Before 60%:</a:t>
            </a:r>
            <a:r>
              <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Aid is prorated based on the percentage of the term completed.</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After 60%:</a:t>
            </a:r>
            <a:r>
              <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No return of funds required; 100% of aid is earned.</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i="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Example:</a:t>
            </a:r>
            <a:r>
              <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 If a term has 100 days, withdrawing on day 30 (30% completed) means the student has only earned 30% of their aid.</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43257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Steps in the R2T4 Calculation</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5097165"/>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Determine Withdrawal Date</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Calculate % of Period Completed:  Days attended / Total days in term</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Calculate Amount of Earned Aid </a:t>
            </a:r>
            <a:r>
              <a:rPr lang="en-US" sz="4400" b="1" dirty="0">
                <a:solidFill>
                  <a:srgbClr val="FF0000"/>
                </a:solidFill>
                <a:effectLst/>
                <a:latin typeface="Agrandir" panose="020B0604020202020204" charset="0"/>
                <a:ea typeface="Times New Roman" panose="02020603050405020304" pitchFamily="18" charset="0"/>
                <a:cs typeface="Times New Roman" panose="02020603050405020304" pitchFamily="18" charset="0"/>
              </a:rPr>
              <a:t>****</a:t>
            </a:r>
            <a:endPar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Calculate Unearned Aid:  Total Disbursed – Earned Aid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rPr>
              <a:t>Determine Return Responsibility:  School vs Student</a:t>
            </a:r>
            <a:endPar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381202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Responsibility for Returning Funds</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6443559"/>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Institution Returns:  </a:t>
            </a:r>
            <a:r>
              <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Lesser of Total unearned aid or Unearned percentage</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Student Returns:  </a:t>
            </a:r>
            <a:r>
              <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Remaining unearned amount (after school’s return)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Grant Overpayment:  </a:t>
            </a:r>
            <a:r>
              <a:rPr lang="en-US" sz="4400" dirty="0">
                <a:solidFill>
                  <a:srgbClr val="004AAD"/>
                </a:solidFill>
                <a:latin typeface="Agrandir" panose="020B0604020202020204" charset="0"/>
                <a:ea typeface="Calibri" panose="020F0502020204030204" pitchFamily="34" charset="0"/>
                <a:cs typeface="Times New Roman" panose="02020603050405020304" pitchFamily="18" charset="0"/>
              </a:rPr>
              <a:t>Student must repay &gt;50% of the unearned grant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rPr>
              <a:t>Loan Repayment</a:t>
            </a:r>
            <a:r>
              <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rPr>
              <a:t>:  Studen</a:t>
            </a:r>
            <a:r>
              <a:rPr lang="en-US" sz="4400" dirty="0">
                <a:solidFill>
                  <a:srgbClr val="004AAD"/>
                </a:solidFill>
                <a:latin typeface="Agrandir" panose="020B0604020202020204" charset="0"/>
                <a:ea typeface="Calibri" panose="020F0502020204030204" pitchFamily="34" charset="0"/>
                <a:cs typeface="Times New Roman" panose="02020603050405020304" pitchFamily="18" charset="0"/>
              </a:rPr>
              <a:t>t repays unearned loan funds per the terms of the MPN</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255678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Order of Return of Funds</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6026843"/>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Direct Unsubsidized Loans</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Direct Subsidized Loans</a:t>
            </a:r>
            <a:endPar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Direct PLUS Loan</a:t>
            </a:r>
            <a:endParaRPr lang="en-US" sz="4400" dirty="0">
              <a:solidFill>
                <a:srgbClr val="004AAD"/>
              </a:solidFill>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rPr>
              <a:t>Federal Pell Grant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Iraq and Afghanistan Service Grants</a:t>
            </a:r>
            <a:endPar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Federal Supplemental Grant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rPr>
              <a:t>TEACH Grants</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1297969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Institutional Timeline &amp; Deadlines</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4270080"/>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Calculate R2T4:  Within 30 days of determination</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Return Funds:  Within 45 days of determination</a:t>
            </a:r>
            <a:endPar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Notify Student of </a:t>
            </a:r>
            <a:r>
              <a:rPr lang="en-US" sz="4400" b="1" dirty="0">
                <a:solidFill>
                  <a:srgbClr val="FF0000"/>
                </a:solidFill>
                <a:latin typeface="Agrandir" panose="020B0604020202020204" charset="0"/>
                <a:ea typeface="Calibri" panose="020F0502020204030204" pitchFamily="34" charset="0"/>
                <a:cs typeface="Times New Roman" panose="02020603050405020304" pitchFamily="18" charset="0"/>
              </a:rPr>
              <a:t>PWD:  </a:t>
            </a: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Within 30 days of determination</a:t>
            </a:r>
            <a:endParaRPr lang="en-US" sz="4400" dirty="0">
              <a:solidFill>
                <a:srgbClr val="004AAD"/>
              </a:solidFill>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rPr>
              <a:t>Notice of Student of Overpayment:  Within 30 days of determination</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3203124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Consequences for Students</a:t>
            </a:r>
            <a:endParaRPr lang="en-US" sz="6399" b="1" dirty="0">
              <a:solidFill>
                <a:srgbClr val="004AAD"/>
              </a:solidFill>
              <a:latin typeface="Agrandir Bold"/>
              <a:ea typeface="Agrandir Bold"/>
              <a:cs typeface="Agrandir Bold"/>
              <a:sym typeface="Agrandir Bold"/>
            </a:endParaRPr>
          </a:p>
        </p:txBody>
      </p:sp>
      <p:sp>
        <p:nvSpPr>
          <p:cNvPr id="4" name="TextBox 4"/>
          <p:cNvSpPr txBox="1"/>
          <p:nvPr/>
        </p:nvSpPr>
        <p:spPr>
          <a:xfrm>
            <a:off x="964601" y="1781409"/>
            <a:ext cx="16497300" cy="6443559"/>
          </a:xfrm>
          <a:prstGeom prst="rect">
            <a:avLst/>
          </a:prstGeom>
        </p:spPr>
        <p:txBody>
          <a:bodyPr wrap="square" lIns="0" tIns="0" rIns="0" bIns="0" rtlCol="0" anchor="t">
            <a:spAutoFit/>
          </a:bodyPr>
          <a:lstStyle/>
          <a:p>
            <a:pPr marL="571500" lvl="1" indent="-163513">
              <a:buFont typeface="Arial" panose="020B0604020202020204" pitchFamily="34" charset="0"/>
              <a:buChar char="•"/>
            </a:pPr>
            <a:endParaRPr lang="en-US" sz="2400" dirty="0">
              <a:solidFill>
                <a:srgbClr val="004AAD"/>
              </a:solidFill>
              <a:latin typeface="Agrandir" panose="020B060402020202020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Balance Owed:  </a:t>
            </a:r>
            <a:r>
              <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The return of funds may create a </a:t>
            </a:r>
            <a:r>
              <a:rPr lang="en-US" sz="4400" dirty="0">
                <a:solidFill>
                  <a:srgbClr val="004AAD"/>
                </a:solidFill>
                <a:latin typeface="Agrandir" panose="020B0604020202020204" charset="0"/>
                <a:ea typeface="Times New Roman" panose="02020603050405020304" pitchFamily="18" charset="0"/>
                <a:cs typeface="Times New Roman" panose="02020603050405020304" pitchFamily="18" charset="0"/>
              </a:rPr>
              <a:t>balance owed to the institution</a:t>
            </a:r>
            <a:endPar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Times New Roman" panose="02020603050405020304" pitchFamily="18" charset="0"/>
                <a:cs typeface="Times New Roman" panose="02020603050405020304" pitchFamily="18" charset="0"/>
              </a:rPr>
              <a:t>Loss of Future Eligibility:  </a:t>
            </a:r>
            <a:r>
              <a:rPr lang="en-US" sz="4400" dirty="0">
                <a:solidFill>
                  <a:srgbClr val="004AAD"/>
                </a:solidFill>
                <a:latin typeface="Agrandir" panose="020B0604020202020204" charset="0"/>
                <a:ea typeface="Times New Roman" panose="02020603050405020304" pitchFamily="18" charset="0"/>
                <a:cs typeface="Times New Roman" panose="02020603050405020304" pitchFamily="18" charset="0"/>
              </a:rPr>
              <a:t>Failing to resolve a grant overpayment leads to loss of future Title IV aid</a:t>
            </a:r>
            <a:endParaRPr lang="en-US" sz="4400" dirty="0">
              <a:solidFill>
                <a:srgbClr val="004AAD"/>
              </a:solidFill>
              <a:effectLst/>
              <a:latin typeface="Agrandir" panose="020B060402020202020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latin typeface="Agrandir" panose="020B0604020202020204" charset="0"/>
                <a:ea typeface="Calibri" panose="020F0502020204030204" pitchFamily="34" charset="0"/>
                <a:cs typeface="Times New Roman" panose="02020603050405020304" pitchFamily="18" charset="0"/>
              </a:rPr>
              <a:t>Transcript Hold</a:t>
            </a:r>
            <a:r>
              <a:rPr lang="en-US" sz="4400" b="1" dirty="0">
                <a:solidFill>
                  <a:srgbClr val="FF0000"/>
                </a:solidFill>
                <a:latin typeface="Agrandir" panose="020B0604020202020204" charset="0"/>
                <a:ea typeface="Calibri" panose="020F0502020204030204" pitchFamily="34" charset="0"/>
                <a:cs typeface="Times New Roman" panose="02020603050405020304" pitchFamily="18" charset="0"/>
              </a:rPr>
              <a:t>:  </a:t>
            </a:r>
            <a:r>
              <a:rPr lang="en-US" sz="4400" dirty="0">
                <a:solidFill>
                  <a:srgbClr val="004AAD"/>
                </a:solidFill>
                <a:latin typeface="Agrandir" panose="020B0604020202020204" charset="0"/>
                <a:ea typeface="Calibri" panose="020F0502020204030204" pitchFamily="34" charset="0"/>
                <a:cs typeface="Times New Roman" panose="02020603050405020304" pitchFamily="18" charset="0"/>
              </a:rPr>
              <a:t>May withhold transcripts if a balance is owed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400" b="1" dirty="0">
                <a:solidFill>
                  <a:srgbClr val="004AAD"/>
                </a:solidFill>
                <a:effectLst/>
                <a:latin typeface="Agrandir" panose="020B0604020202020204" charset="0"/>
                <a:ea typeface="Calibri" panose="020F0502020204030204" pitchFamily="34" charset="0"/>
                <a:cs typeface="Times New Roman" panose="02020603050405020304" pitchFamily="18" charset="0"/>
              </a:rPr>
              <a:t>SAP Issues:   </a:t>
            </a:r>
            <a:r>
              <a:rPr lang="en-US" sz="4400" dirty="0">
                <a:solidFill>
                  <a:srgbClr val="004AAD"/>
                </a:solidFill>
                <a:effectLst/>
                <a:latin typeface="Agrandir" panose="020B0604020202020204" charset="0"/>
                <a:ea typeface="Calibri" panose="020F0502020204030204" pitchFamily="34" charset="0"/>
                <a:cs typeface="Times New Roman" panose="02020603050405020304" pitchFamily="18" charset="0"/>
              </a:rPr>
              <a:t>Withdrawals may impact Satisfactory Academic Progress </a:t>
            </a: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43877"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247992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09591" y="0"/>
            <a:ext cx="10268818" cy="10287000"/>
          </a:xfrm>
          <a:custGeom>
            <a:avLst/>
            <a:gdLst/>
            <a:ahLst/>
            <a:cxnLst/>
            <a:rect l="l" t="t" r="r" b="b"/>
            <a:pathLst>
              <a:path w="10268818" h="10287000">
                <a:moveTo>
                  <a:pt x="0" y="0"/>
                </a:moveTo>
                <a:lnTo>
                  <a:pt x="10268818" y="0"/>
                </a:lnTo>
                <a:lnTo>
                  <a:pt x="10268818" y="10287000"/>
                </a:lnTo>
                <a:lnTo>
                  <a:pt x="0" y="10287000"/>
                </a:lnTo>
                <a:lnTo>
                  <a:pt x="0" y="0"/>
                </a:lnTo>
                <a:close/>
              </a:path>
            </a:pathLst>
          </a:custGeom>
          <a:blipFill>
            <a:blip r:embed="rId2"/>
            <a:stretch>
              <a:fillRect l="-7006" t="-6270" r="-9181" b="-5547"/>
            </a:stretch>
          </a:blipFill>
        </p:spPr>
      </p:sp>
      <p:sp>
        <p:nvSpPr>
          <p:cNvPr id="3" name="TextBox 3"/>
          <p:cNvSpPr txBox="1"/>
          <p:nvPr/>
        </p:nvSpPr>
        <p:spPr>
          <a:xfrm>
            <a:off x="432103" y="228917"/>
            <a:ext cx="5702843" cy="1285240"/>
          </a:xfrm>
          <a:prstGeom prst="rect">
            <a:avLst/>
          </a:prstGeom>
        </p:spPr>
        <p:txBody>
          <a:bodyPr lIns="0" tIns="0" rIns="0" bIns="0" rtlCol="0" anchor="t">
            <a:spAutoFit/>
          </a:bodyPr>
          <a:lstStyle/>
          <a:p>
            <a:pPr marL="0" lvl="0" indent="0" algn="l">
              <a:lnSpc>
                <a:spcPts val="8959"/>
              </a:lnSpc>
              <a:spcBef>
                <a:spcPct val="0"/>
              </a:spcBef>
            </a:pPr>
            <a:r>
              <a:rPr lang="en-US" sz="6399" b="1" dirty="0">
                <a:solidFill>
                  <a:srgbClr val="004AAD"/>
                </a:solidFill>
                <a:latin typeface="Agrandir Bold"/>
                <a:ea typeface="Agrandir Bold"/>
                <a:cs typeface="Agrandir Bold"/>
                <a:sym typeface="Agrandir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Professional Judgment (PJ) – What Is It?</a:t>
            </a:r>
          </a:p>
        </p:txBody>
      </p:sp>
      <p:sp>
        <p:nvSpPr>
          <p:cNvPr id="4" name="TextBox 4"/>
          <p:cNvSpPr txBox="1"/>
          <p:nvPr/>
        </p:nvSpPr>
        <p:spPr>
          <a:xfrm>
            <a:off x="304800" y="1464966"/>
            <a:ext cx="17145000" cy="8617744"/>
          </a:xfrm>
          <a:prstGeom prst="rect">
            <a:avLst/>
          </a:prstGeom>
        </p:spPr>
        <p:txBody>
          <a:bodyPr wrap="square" lIns="0" tIns="0" rIns="0" bIns="0" rtlCol="0" anchor="t">
            <a:spAutoFit/>
          </a:bodyPr>
          <a:lstStyle/>
          <a:p>
            <a:pPr lvl="1" fontAlgn="base">
              <a:buFont typeface="Arial" panose="020B0604020202020204" pitchFamily="34" charset="0"/>
              <a:buChar char="•"/>
            </a:pPr>
            <a:r>
              <a:rPr lang="en-US" sz="3200" b="0" i="0" u="none" strike="noStrike" dirty="0">
                <a:solidFill>
                  <a:srgbClr val="004AAD"/>
                </a:solidFill>
                <a:effectLst/>
                <a:latin typeface="Agrandir" panose="020B0604020202020204" charset="0"/>
              </a:rPr>
              <a:t>Decision process to alter standard assessment when unique or exceptional circumstances impact a family’s ability to pay for college</a:t>
            </a:r>
          </a:p>
          <a:p>
            <a:pPr lvl="1" fontAlgn="base"/>
            <a:endParaRPr lang="en-US" sz="3200" b="0" i="0" u="none" strike="noStrike" dirty="0">
              <a:solidFill>
                <a:srgbClr val="004AAD"/>
              </a:solidFill>
              <a:effectLst/>
              <a:latin typeface="Agrandir" panose="020B0604020202020204" charset="0"/>
            </a:endParaRPr>
          </a:p>
          <a:p>
            <a:pPr lvl="1" fontAlgn="base">
              <a:buFont typeface="Arial" panose="020B0604020202020204" pitchFamily="34" charset="0"/>
              <a:buChar char="•"/>
            </a:pPr>
            <a:r>
              <a:rPr lang="en-US" sz="3200" dirty="0">
                <a:solidFill>
                  <a:srgbClr val="004AAD"/>
                </a:solidFill>
                <a:latin typeface="Agrandir" panose="020B0604020202020204" charset="0"/>
              </a:rPr>
              <a:t>A FUN FACT:  1986 was the first time PJ language was included in federal legislation</a:t>
            </a:r>
          </a:p>
          <a:p>
            <a:pPr lvl="1" fontAlgn="base">
              <a:buFont typeface="Arial" panose="020B0604020202020204" pitchFamily="34" charset="0"/>
              <a:buChar char="•"/>
            </a:pPr>
            <a:endParaRPr lang="en-US" sz="3200" b="0" i="0" u="none" strike="noStrike" dirty="0">
              <a:solidFill>
                <a:srgbClr val="004AAD"/>
              </a:solidFill>
              <a:effectLst/>
              <a:latin typeface="Agrandir" panose="020B0604020202020204" charset="0"/>
            </a:endParaRPr>
          </a:p>
          <a:p>
            <a:pPr lvl="1" fontAlgn="base">
              <a:buFont typeface="Arial" panose="020B0604020202020204" pitchFamily="34" charset="0"/>
              <a:buChar char="•"/>
            </a:pPr>
            <a:r>
              <a:rPr lang="en-US" sz="3200" dirty="0">
                <a:solidFill>
                  <a:srgbClr val="004AAD"/>
                </a:solidFill>
                <a:latin typeface="Agrandir" panose="020B0604020202020204" charset="0"/>
              </a:rPr>
              <a:t>Effective use requires a solid understanding of need analysis </a:t>
            </a:r>
          </a:p>
          <a:p>
            <a:pPr lvl="1" fontAlgn="base">
              <a:buFont typeface="Arial" panose="020B0604020202020204" pitchFamily="34" charset="0"/>
              <a:buChar char="•"/>
            </a:pPr>
            <a:endParaRPr lang="en-US" sz="3200" b="0" i="0" u="none" strike="noStrike" dirty="0">
              <a:solidFill>
                <a:srgbClr val="004AAD"/>
              </a:solidFill>
              <a:effectLst/>
              <a:latin typeface="Agrandir" panose="020B0604020202020204" charset="0"/>
            </a:endParaRPr>
          </a:p>
          <a:p>
            <a:pPr lvl="1" fontAlgn="base">
              <a:buFont typeface="Arial" panose="020B0604020202020204" pitchFamily="34" charset="0"/>
              <a:buChar char="•"/>
            </a:pPr>
            <a:r>
              <a:rPr lang="en-US" sz="3200" dirty="0">
                <a:solidFill>
                  <a:srgbClr val="004AAD"/>
                </a:solidFill>
                <a:latin typeface="Agrandir" panose="020B0604020202020204" charset="0"/>
              </a:rPr>
              <a:t>Exercising Professional Judgment comes with responsibility</a:t>
            </a:r>
          </a:p>
          <a:p>
            <a:pPr lvl="1" fontAlgn="base"/>
            <a:endParaRPr lang="en-US" sz="3200" dirty="0">
              <a:solidFill>
                <a:srgbClr val="004AAD"/>
              </a:solidFill>
              <a:latin typeface="Agrandir" panose="020B0604020202020204" charset="0"/>
            </a:endParaRPr>
          </a:p>
          <a:p>
            <a:pPr lvl="2" fontAlgn="base">
              <a:buFont typeface="Arial" panose="020B0604020202020204" pitchFamily="34" charset="0"/>
              <a:buChar char="•"/>
            </a:pPr>
            <a:r>
              <a:rPr lang="en-US" sz="3200" b="0" i="0" u="none" strike="noStrike" dirty="0">
                <a:solidFill>
                  <a:srgbClr val="004AAD"/>
                </a:solidFill>
                <a:effectLst/>
                <a:latin typeface="Agrandir" panose="020B0604020202020204" charset="0"/>
              </a:rPr>
              <a:t>Stewardship of funds</a:t>
            </a:r>
          </a:p>
          <a:p>
            <a:pPr lvl="2" fontAlgn="base">
              <a:buFont typeface="Arial" panose="020B0604020202020204" pitchFamily="34" charset="0"/>
              <a:buChar char="•"/>
            </a:pPr>
            <a:r>
              <a:rPr lang="en-US" sz="3200" dirty="0">
                <a:solidFill>
                  <a:srgbClr val="004AAD"/>
                </a:solidFill>
                <a:latin typeface="Agrandir" panose="020B0604020202020204" charset="0"/>
              </a:rPr>
              <a:t>Advocating for access</a:t>
            </a:r>
          </a:p>
          <a:p>
            <a:pPr lvl="2" fontAlgn="base">
              <a:buFont typeface="Arial" panose="020B0604020202020204" pitchFamily="34" charset="0"/>
              <a:buChar char="•"/>
            </a:pPr>
            <a:r>
              <a:rPr lang="en-US" sz="3200" b="0" i="0" u="none" strike="noStrike" dirty="0">
                <a:solidFill>
                  <a:srgbClr val="004AAD"/>
                </a:solidFill>
                <a:effectLst/>
                <a:latin typeface="Agrandir" panose="020B0604020202020204" charset="0"/>
              </a:rPr>
              <a:t>Managing family expectations – outcome may not pro</a:t>
            </a:r>
            <a:r>
              <a:rPr lang="en-US" sz="3200" dirty="0">
                <a:solidFill>
                  <a:srgbClr val="004AAD"/>
                </a:solidFill>
                <a:latin typeface="Agrandir" panose="020B0604020202020204" charset="0"/>
              </a:rPr>
              <a:t>vide what they expect</a:t>
            </a:r>
          </a:p>
          <a:p>
            <a:pPr lvl="2" fontAlgn="base">
              <a:buFont typeface="Arial" panose="020B0604020202020204" pitchFamily="34" charset="0"/>
              <a:buChar char="•"/>
            </a:pPr>
            <a:endParaRPr lang="en-US" sz="3200" b="0" i="0" u="none" strike="noStrike" dirty="0">
              <a:solidFill>
                <a:srgbClr val="004AAD"/>
              </a:solidFill>
              <a:effectLst/>
              <a:latin typeface="Agrandir" panose="020B0604020202020204" charset="0"/>
            </a:endParaRPr>
          </a:p>
          <a:p>
            <a:pPr marL="457200" lvl="2" indent="457200" fontAlgn="base">
              <a:buFont typeface="Arial" panose="020B0604020202020204" pitchFamily="34" charset="0"/>
              <a:buChar char="•"/>
            </a:pPr>
            <a:r>
              <a:rPr lang="en-US" sz="3200" dirty="0">
                <a:solidFill>
                  <a:srgbClr val="004AAD"/>
                </a:solidFill>
                <a:latin typeface="Agrandir" panose="020B0604020202020204" charset="0"/>
              </a:rPr>
              <a:t>PJ is time-consuming &amp; an office must find a proper balance</a:t>
            </a:r>
            <a:endParaRPr lang="en-US" sz="3200" b="0" i="0" u="none" strike="noStrike" dirty="0">
              <a:solidFill>
                <a:srgbClr val="004AAD"/>
              </a:solidFill>
              <a:effectLst/>
              <a:latin typeface="Agrandir" panose="020B0604020202020204" charset="0"/>
            </a:endParaRPr>
          </a:p>
          <a:p>
            <a:pPr marL="914400" lvl="1" indent="-457200">
              <a:buFont typeface="Arial" panose="020B0604020202020204" pitchFamily="34" charset="0"/>
              <a:buChar char="•"/>
            </a:pPr>
            <a:endParaRPr lang="en-US" sz="2800" dirty="0">
              <a:solidFill>
                <a:srgbClr val="004AAD"/>
              </a:solidFill>
              <a:latin typeface="Agrandir" panose="020B0604020202020204" charset="0"/>
            </a:endParaRPr>
          </a:p>
          <a:p>
            <a:pPr marL="800100" lvl="1" indent="-342900">
              <a:buFont typeface="Arial" panose="020B0604020202020204" pitchFamily="34" charset="0"/>
              <a:buChar char="•"/>
            </a:pPr>
            <a:endParaRPr lang="en-US" sz="2800" dirty="0">
              <a:solidFill>
                <a:schemeClr val="accent1">
                  <a:lumMod val="75000"/>
                </a:schemeClr>
              </a:solidFill>
              <a:latin typeface="Agrandir" panose="020B0604020202020204" charset="0"/>
            </a:endParaRPr>
          </a:p>
          <a:p>
            <a:pPr marL="800100" lvl="1" indent="-342900">
              <a:buFont typeface="Arial" panose="020B0604020202020204" pitchFamily="34" charset="0"/>
              <a:buChar char="•"/>
            </a:pPr>
            <a:endParaRPr lang="en-US" sz="3200" b="0" i="0" dirty="0">
              <a:solidFill>
                <a:srgbClr val="004AAD"/>
              </a:solidFill>
              <a:effectLst/>
              <a:latin typeface="Agrandir" panose="020B0604020202020204" charset="0"/>
            </a:endParaRPr>
          </a:p>
          <a:p>
            <a:pPr marL="800100" lvl="1" indent="-342900">
              <a:buFont typeface="Arial" panose="020B0604020202020204" pitchFamily="34" charset="0"/>
              <a:buChar char="•"/>
            </a:pPr>
            <a:endParaRPr lang="en-US" sz="2400" dirty="0">
              <a:solidFill>
                <a:schemeClr val="accent1">
                  <a:lumMod val="75000"/>
                </a:schemeClr>
              </a:solidFill>
              <a:latin typeface="Agrandir" panose="020B0604020202020204"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29200" y="8471611"/>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307478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Professional Judgment (PJ)</a:t>
            </a:r>
          </a:p>
        </p:txBody>
      </p:sp>
      <p:sp>
        <p:nvSpPr>
          <p:cNvPr id="4" name="TextBox 4"/>
          <p:cNvSpPr txBox="1"/>
          <p:nvPr/>
        </p:nvSpPr>
        <p:spPr>
          <a:xfrm>
            <a:off x="381000" y="1828800"/>
            <a:ext cx="17145000" cy="6463308"/>
          </a:xfrm>
          <a:prstGeom prst="rect">
            <a:avLst/>
          </a:prstGeom>
        </p:spPr>
        <p:txBody>
          <a:bodyPr wrap="square" lIns="0" tIns="0" rIns="0" bIns="0" rtlCol="0" anchor="t">
            <a:spAutoFit/>
          </a:bodyPr>
          <a:lstStyle/>
          <a:p>
            <a:pPr marL="800100" lvl="1" indent="-342900">
              <a:buFont typeface="Arial" panose="020B0604020202020204" pitchFamily="34" charset="0"/>
              <a:buChar char="•"/>
            </a:pPr>
            <a:r>
              <a:rPr lang="en-US" sz="2800" dirty="0">
                <a:solidFill>
                  <a:srgbClr val="004AAD"/>
                </a:solidFill>
                <a:latin typeface="Agrandir" panose="020B0604020202020204" charset="0"/>
              </a:rPr>
              <a:t>The FAFSA Simplification Act distinguishes between different categories of professional judgment </a:t>
            </a:r>
          </a:p>
          <a:p>
            <a:pPr lvl="1"/>
            <a:endParaRPr lang="en-US" sz="2800" dirty="0">
              <a:solidFill>
                <a:srgbClr val="004AAD"/>
              </a:solidFill>
              <a:latin typeface="Agrandir" panose="020B0604020202020204" charset="0"/>
            </a:endParaRPr>
          </a:p>
          <a:p>
            <a:pPr marL="1257300" lvl="2" indent="-342900">
              <a:buFont typeface="Arial" panose="020B0604020202020204" pitchFamily="34" charset="0"/>
              <a:buChar char="•"/>
            </a:pPr>
            <a:r>
              <a:rPr lang="en-US" sz="2800" dirty="0">
                <a:solidFill>
                  <a:srgbClr val="004AAD"/>
                </a:solidFill>
                <a:latin typeface="Agrandir" panose="020B0604020202020204" charset="0"/>
              </a:rPr>
              <a:t>Dear Colleague Letter GEN 22-15</a:t>
            </a:r>
          </a:p>
          <a:p>
            <a:pPr marL="1257300" lvl="2" indent="-342900">
              <a:buFont typeface="Arial" panose="020B0604020202020204" pitchFamily="34" charset="0"/>
              <a:buChar char="•"/>
            </a:pPr>
            <a:r>
              <a:rPr lang="en-US" sz="2800" dirty="0">
                <a:solidFill>
                  <a:srgbClr val="004AAD"/>
                </a:solidFill>
                <a:latin typeface="Agrandir" panose="020B0604020202020204" charset="0"/>
              </a:rPr>
              <a:t>A student may have both a special circumstance and unusual circumstances</a:t>
            </a:r>
          </a:p>
          <a:p>
            <a:pPr marL="800100" lvl="1" indent="-342900">
              <a:buFont typeface="Arial" panose="020B0604020202020204" pitchFamily="34" charset="0"/>
              <a:buChar char="•"/>
            </a:pPr>
            <a:endParaRPr lang="en-US" sz="2800" dirty="0">
              <a:solidFill>
                <a:schemeClr val="accent1">
                  <a:lumMod val="75000"/>
                </a:schemeClr>
              </a:solidFill>
              <a:latin typeface="Agrandir" panose="020B0604020202020204" charset="0"/>
            </a:endParaRPr>
          </a:p>
          <a:p>
            <a:pPr marL="800100" lvl="1" indent="-342900">
              <a:buFont typeface="Arial" panose="020B0604020202020204" pitchFamily="34" charset="0"/>
              <a:buChar char="•"/>
            </a:pPr>
            <a:r>
              <a:rPr lang="en-US" sz="2800" b="1" i="0" dirty="0">
                <a:solidFill>
                  <a:srgbClr val="004AAD"/>
                </a:solidFill>
                <a:effectLst/>
                <a:latin typeface="Agrandir" panose="020B0604020202020204" charset="0"/>
              </a:rPr>
              <a:t>Special Circumstances</a:t>
            </a:r>
            <a:r>
              <a:rPr lang="en-US" sz="2800" b="0" i="0" dirty="0">
                <a:solidFill>
                  <a:srgbClr val="004AAD"/>
                </a:solidFill>
                <a:effectLst/>
                <a:latin typeface="Agrandir" panose="020B0604020202020204" charset="0"/>
              </a:rPr>
              <a:t> refer to the financial situations (loss of a job, etc.) that justify an aid administrator adjusting data elements in the COA or in the SAI calculation.</a:t>
            </a:r>
          </a:p>
          <a:p>
            <a:pPr lvl="1"/>
            <a:endParaRPr lang="en-US" sz="2800" b="0" i="0" dirty="0">
              <a:solidFill>
                <a:srgbClr val="004AAD"/>
              </a:solidFill>
              <a:effectLst/>
              <a:latin typeface="Agrandir" panose="020B0604020202020204" charset="0"/>
            </a:endParaRPr>
          </a:p>
          <a:p>
            <a:pPr marL="800100" lvl="1" indent="-342900">
              <a:buFont typeface="Arial" panose="020B0604020202020204" pitchFamily="34" charset="0"/>
              <a:buChar char="•"/>
            </a:pPr>
            <a:r>
              <a:rPr lang="en-US" sz="2800" b="1" i="0" dirty="0">
                <a:solidFill>
                  <a:srgbClr val="004AAD"/>
                </a:solidFill>
                <a:effectLst/>
                <a:latin typeface="Agrandir" panose="020B0604020202020204" charset="0"/>
              </a:rPr>
              <a:t>Unusual Circumstances</a:t>
            </a:r>
            <a:r>
              <a:rPr lang="en-US" sz="2800" b="0" i="0" dirty="0">
                <a:solidFill>
                  <a:srgbClr val="004AAD"/>
                </a:solidFill>
                <a:effectLst/>
                <a:latin typeface="Agrandir" panose="020B0604020202020204" charset="0"/>
              </a:rPr>
              <a:t> refer to the conditions that justify an aid administrator making an adjustment to a student’s dependency status based on a unique situation (e.g., human trafficking, refugee or asylee status, parental abuse or abandonment, incarceration), more commonly referred to as a dependency override.</a:t>
            </a:r>
          </a:p>
          <a:p>
            <a:pPr marL="800100" lvl="1" indent="-342900">
              <a:buFont typeface="Arial" panose="020B0604020202020204" pitchFamily="34" charset="0"/>
              <a:buChar char="•"/>
            </a:pPr>
            <a:endParaRPr lang="en-US" sz="3200" b="0" i="0" dirty="0">
              <a:solidFill>
                <a:srgbClr val="004AAD"/>
              </a:solidFill>
              <a:effectLst/>
              <a:latin typeface="Agrandir" panose="020B0604020202020204" charset="0"/>
            </a:endParaRPr>
          </a:p>
          <a:p>
            <a:pPr marL="800100" lvl="1" indent="-342900">
              <a:buFont typeface="Arial" panose="020B0604020202020204" pitchFamily="34" charset="0"/>
              <a:buChar char="•"/>
            </a:pPr>
            <a:endParaRPr lang="en-US" sz="2400" dirty="0">
              <a:solidFill>
                <a:schemeClr val="accent1">
                  <a:lumMod val="75000"/>
                </a:schemeClr>
              </a:solidFill>
              <a:latin typeface="Agrandir" panose="020B0604020202020204"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29200" y="8471611"/>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352812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Professional Judgment (PJ)</a:t>
            </a:r>
          </a:p>
        </p:txBody>
      </p:sp>
      <p:sp>
        <p:nvSpPr>
          <p:cNvPr id="4" name="TextBox 4"/>
          <p:cNvSpPr txBox="1"/>
          <p:nvPr/>
        </p:nvSpPr>
        <p:spPr>
          <a:xfrm>
            <a:off x="381000" y="1828800"/>
            <a:ext cx="17145000" cy="5909310"/>
          </a:xfrm>
          <a:prstGeom prst="rect">
            <a:avLst/>
          </a:prstGeom>
        </p:spPr>
        <p:txBody>
          <a:bodyPr wrap="square" lIns="0" tIns="0" rIns="0" bIns="0" rtlCol="0" anchor="t">
            <a:spAutoFit/>
          </a:bodyPr>
          <a:lstStyle/>
          <a:p>
            <a:pPr marL="800100" lvl="1" indent="-342900">
              <a:buFont typeface="Arial" panose="020B0604020202020204" pitchFamily="34" charset="0"/>
              <a:buChar char="•"/>
            </a:pPr>
            <a:r>
              <a:rPr lang="en-US" sz="3200" dirty="0">
                <a:solidFill>
                  <a:srgbClr val="004AAD"/>
                </a:solidFill>
                <a:latin typeface="Agrandir" panose="020B0604020202020204" charset="0"/>
              </a:rPr>
              <a:t>As an aid administrator, you may modify data used to </a:t>
            </a:r>
          </a:p>
          <a:p>
            <a:pPr marL="1257300" lvl="2" indent="-342900">
              <a:buFont typeface="Arial" panose="020B0604020202020204" pitchFamily="34" charset="0"/>
              <a:buChar char="•"/>
            </a:pPr>
            <a:r>
              <a:rPr lang="en-US" sz="3200" dirty="0">
                <a:solidFill>
                  <a:srgbClr val="004AAD"/>
                </a:solidFill>
                <a:latin typeface="Agrandir" panose="020B0604020202020204" charset="0"/>
              </a:rPr>
              <a:t>Calculate the Student Aid Index (SA)</a:t>
            </a:r>
          </a:p>
          <a:p>
            <a:pPr marL="1257300" lvl="2" indent="-342900">
              <a:buFont typeface="Arial" panose="020B0604020202020204" pitchFamily="34" charset="0"/>
              <a:buChar char="•"/>
            </a:pPr>
            <a:r>
              <a:rPr lang="en-US" sz="3200" dirty="0">
                <a:solidFill>
                  <a:srgbClr val="004AAD"/>
                </a:solidFill>
                <a:latin typeface="Agrandir" panose="020B0604020202020204" charset="0"/>
              </a:rPr>
              <a:t>Cost of Attendance</a:t>
            </a:r>
          </a:p>
          <a:p>
            <a:pPr marL="1257300" lvl="2" indent="-342900">
              <a:buFont typeface="Arial" panose="020B0604020202020204" pitchFamily="34" charset="0"/>
              <a:buChar char="•"/>
            </a:pPr>
            <a:r>
              <a:rPr lang="en-US" sz="3200" dirty="0">
                <a:solidFill>
                  <a:srgbClr val="004AAD"/>
                </a:solidFill>
                <a:latin typeface="Agrandir" panose="020B0604020202020204" charset="0"/>
              </a:rPr>
              <a:t>Dependency</a:t>
            </a:r>
          </a:p>
          <a:p>
            <a:pPr marL="1257300" lvl="2" indent="-342900">
              <a:buFont typeface="Arial" panose="020B0604020202020204" pitchFamily="34" charset="0"/>
              <a:buChar char="•"/>
            </a:pPr>
            <a:endParaRPr lang="en-US" sz="3200" dirty="0">
              <a:solidFill>
                <a:srgbClr val="004AAD"/>
              </a:solidFill>
              <a:latin typeface="Agrandir" panose="020B0604020202020204" charset="0"/>
            </a:endParaRPr>
          </a:p>
          <a:p>
            <a:pPr marL="800100" lvl="1" indent="-342900">
              <a:buFont typeface="Arial" panose="020B0604020202020204" pitchFamily="34" charset="0"/>
              <a:buChar char="•"/>
            </a:pPr>
            <a:r>
              <a:rPr lang="en-US" sz="3200" dirty="0">
                <a:solidFill>
                  <a:srgbClr val="004AAD"/>
                </a:solidFill>
                <a:latin typeface="Agrandir" panose="020B0604020202020204" charset="0"/>
              </a:rPr>
              <a:t>Must be made on a case-by-case basis with unusual circumstances </a:t>
            </a:r>
          </a:p>
          <a:p>
            <a:pPr marL="800100" lvl="1" indent="-342900">
              <a:buFont typeface="Arial" panose="020B0604020202020204" pitchFamily="34" charset="0"/>
              <a:buChar char="•"/>
            </a:pPr>
            <a:endParaRPr lang="en-US" sz="3200" dirty="0">
              <a:solidFill>
                <a:srgbClr val="004AAD"/>
              </a:solidFill>
              <a:latin typeface="Agrandir" panose="020B0604020202020204" charset="0"/>
            </a:endParaRPr>
          </a:p>
          <a:p>
            <a:pPr marL="457200" lvl="2" indent="347663">
              <a:buFont typeface="Arial" panose="020B0604020202020204" pitchFamily="34" charset="0"/>
              <a:buChar char="•"/>
            </a:pPr>
            <a:r>
              <a:rPr lang="en-US" sz="3200" dirty="0">
                <a:solidFill>
                  <a:srgbClr val="004AAD"/>
                </a:solidFill>
                <a:latin typeface="Agrandir" panose="020B0604020202020204" charset="0"/>
              </a:rPr>
              <a:t>Must document original decision and any subsequent  adjustments</a:t>
            </a:r>
          </a:p>
          <a:p>
            <a:pPr marL="457200" lvl="2"/>
            <a:endParaRPr lang="en-US" sz="3200" dirty="0">
              <a:solidFill>
                <a:srgbClr val="004AAD"/>
              </a:solidFill>
              <a:latin typeface="Agrandir" panose="020B0604020202020204" charset="0"/>
            </a:endParaRPr>
          </a:p>
          <a:p>
            <a:pPr marL="457200" lvl="2" indent="347663">
              <a:buFont typeface="Arial" panose="020B0604020202020204" pitchFamily="34" charset="0"/>
              <a:buChar char="•"/>
            </a:pPr>
            <a:r>
              <a:rPr lang="en-US" sz="3200" dirty="0">
                <a:solidFill>
                  <a:srgbClr val="004AAD"/>
                </a:solidFill>
                <a:latin typeface="Agrandir" panose="020B0604020202020204" charset="0"/>
              </a:rPr>
              <a:t>Cannot change the formula or tables used in SAI (change element like taxes paid)</a:t>
            </a:r>
          </a:p>
          <a:p>
            <a:pPr marL="457200" lvl="2"/>
            <a:endParaRPr lang="en-US" sz="3200" dirty="0">
              <a:solidFill>
                <a:srgbClr val="004AAD"/>
              </a:solidFill>
              <a:latin typeface="Agrandir" panose="020B0604020202020204" charset="0"/>
            </a:endParaRPr>
          </a:p>
          <a:p>
            <a:pPr marL="457200" lvl="2" indent="392113">
              <a:buFont typeface="Arial" panose="020B0604020202020204" pitchFamily="34" charset="0"/>
              <a:buChar char="•"/>
            </a:pPr>
            <a:r>
              <a:rPr lang="en-US" sz="3200" dirty="0">
                <a:solidFill>
                  <a:srgbClr val="004AAD"/>
                </a:solidFill>
                <a:latin typeface="Agrandir" panose="020B0604020202020204" charset="0"/>
              </a:rPr>
              <a:t>Additional information in Chapter 5 of the Federal Student Aid Handbook</a:t>
            </a: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29200" y="8471611"/>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176607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Professional Judgment (PJ)</a:t>
            </a:r>
          </a:p>
        </p:txBody>
      </p:sp>
      <p:sp>
        <p:nvSpPr>
          <p:cNvPr id="4" name="TextBox 4"/>
          <p:cNvSpPr txBox="1"/>
          <p:nvPr/>
        </p:nvSpPr>
        <p:spPr>
          <a:xfrm>
            <a:off x="381000" y="1828800"/>
            <a:ext cx="17145000" cy="6832640"/>
          </a:xfrm>
          <a:prstGeom prst="rect">
            <a:avLst/>
          </a:prstGeom>
        </p:spPr>
        <p:txBody>
          <a:bodyPr wrap="square" lIns="0" tIns="0" rIns="0" bIns="0" rtlCol="0" anchor="t">
            <a:spAutoFit/>
          </a:bodyPr>
          <a:lstStyle/>
          <a:p>
            <a:pPr marL="800100" lvl="1" indent="-342900">
              <a:buFont typeface="Arial" panose="020B0604020202020204" pitchFamily="34" charset="0"/>
              <a:buChar char="•"/>
            </a:pPr>
            <a:r>
              <a:rPr lang="en-US" sz="3600" dirty="0">
                <a:solidFill>
                  <a:srgbClr val="004AAD"/>
                </a:solidFill>
                <a:latin typeface="Agrandir" panose="020B0604020202020204" charset="0"/>
              </a:rPr>
              <a:t>Examples of special circumstances</a:t>
            </a:r>
          </a:p>
          <a:p>
            <a:pPr marL="1257300" lvl="2" indent="-342900">
              <a:buFont typeface="Arial" panose="020B0604020202020204" pitchFamily="34" charset="0"/>
              <a:buChar char="•"/>
            </a:pPr>
            <a:r>
              <a:rPr lang="en-US" sz="3600" dirty="0">
                <a:solidFill>
                  <a:srgbClr val="004AAD"/>
                </a:solidFill>
                <a:latin typeface="Agrandir" panose="020B0604020202020204" charset="0"/>
              </a:rPr>
              <a:t>Change in employment, income or assets</a:t>
            </a:r>
          </a:p>
          <a:p>
            <a:pPr marL="1257300" lvl="2" indent="-342900">
              <a:buFont typeface="Arial" panose="020B0604020202020204" pitchFamily="34" charset="0"/>
              <a:buChar char="•"/>
            </a:pPr>
            <a:r>
              <a:rPr lang="en-US" sz="3600" dirty="0">
                <a:solidFill>
                  <a:srgbClr val="004AAD"/>
                </a:solidFill>
                <a:latin typeface="Agrandir" panose="020B0604020202020204" charset="0"/>
              </a:rPr>
              <a:t>Medical, or dental expenses</a:t>
            </a:r>
          </a:p>
          <a:p>
            <a:pPr marL="1257300" lvl="2" indent="-342900">
              <a:buFont typeface="Arial" panose="020B0604020202020204" pitchFamily="34" charset="0"/>
              <a:buChar char="•"/>
            </a:pPr>
            <a:r>
              <a:rPr lang="en-US" sz="3600" dirty="0">
                <a:solidFill>
                  <a:srgbClr val="004AAD"/>
                </a:solidFill>
                <a:latin typeface="Agrandir" panose="020B0604020202020204" charset="0"/>
              </a:rPr>
              <a:t>Child care or dependent case</a:t>
            </a:r>
          </a:p>
          <a:p>
            <a:pPr marL="804863" lvl="2" indent="109538">
              <a:buFont typeface="Arial" panose="020B0604020202020204" pitchFamily="34" charset="0"/>
              <a:buChar char="•"/>
            </a:pPr>
            <a:endParaRPr lang="en-US" sz="3600" dirty="0">
              <a:solidFill>
                <a:srgbClr val="004AAD"/>
              </a:solidFill>
              <a:latin typeface="Agrandir" panose="020B0604020202020204" charset="0"/>
            </a:endParaRPr>
          </a:p>
          <a:p>
            <a:pPr marL="804863" lvl="2" indent="-457200">
              <a:buFont typeface="Arial" panose="020B0604020202020204" pitchFamily="34" charset="0"/>
              <a:buChar char="•"/>
            </a:pPr>
            <a:r>
              <a:rPr lang="en-US" sz="3600" dirty="0">
                <a:solidFill>
                  <a:srgbClr val="004AAD"/>
                </a:solidFill>
                <a:latin typeface="Agrandir" panose="020B0604020202020204" charset="0"/>
              </a:rPr>
              <a:t>Examples of expenses you may not consider</a:t>
            </a:r>
          </a:p>
          <a:p>
            <a:pPr marL="1262063" lvl="3" indent="-457200">
              <a:buFont typeface="Arial" panose="020B0604020202020204" pitchFamily="34" charset="0"/>
              <a:buChar char="•"/>
            </a:pPr>
            <a:r>
              <a:rPr lang="en-US" sz="3600" dirty="0">
                <a:solidFill>
                  <a:srgbClr val="004AAD"/>
                </a:solidFill>
                <a:latin typeface="Agrandir" panose="020B0604020202020204" charset="0"/>
              </a:rPr>
              <a:t>Loan fees for non-Federal student loans borrowed by students</a:t>
            </a:r>
          </a:p>
          <a:p>
            <a:pPr marL="1262063" lvl="3" indent="-457200">
              <a:buFont typeface="Arial" panose="020B0604020202020204" pitchFamily="34" charset="0"/>
              <a:buChar char="•"/>
            </a:pPr>
            <a:r>
              <a:rPr lang="en-US" sz="3600" b="0" i="0" dirty="0">
                <a:solidFill>
                  <a:srgbClr val="004AAD"/>
                </a:solidFill>
                <a:effectLst/>
                <a:latin typeface="Agrandir" panose="020B0604020202020204" charset="0"/>
              </a:rPr>
              <a:t>The costs of obtaining a license, certification, or first professional credential are no longer restricted to a one-time allowance.</a:t>
            </a:r>
          </a:p>
          <a:p>
            <a:pPr marL="1262063" lvl="3" indent="-457200">
              <a:buFont typeface="Arial" panose="020B0604020202020204" pitchFamily="34" charset="0"/>
              <a:buChar char="•"/>
            </a:pPr>
            <a:r>
              <a:rPr lang="en-US" sz="3600" dirty="0">
                <a:solidFill>
                  <a:srgbClr val="004AAD"/>
                </a:solidFill>
                <a:latin typeface="Agrandir" panose="020B0604020202020204" charset="0"/>
              </a:rPr>
              <a:t>Making an otherwise federally independent student dependent</a:t>
            </a:r>
          </a:p>
          <a:p>
            <a:pPr marL="1262063" lvl="3" indent="-457200">
              <a:buFont typeface="Arial" panose="020B0604020202020204" pitchFamily="34" charset="0"/>
              <a:buChar char="•"/>
            </a:pPr>
            <a:r>
              <a:rPr lang="en-US" sz="3600" b="0" i="0" dirty="0">
                <a:solidFill>
                  <a:srgbClr val="004AAD"/>
                </a:solidFill>
                <a:effectLst/>
                <a:latin typeface="Agrandir" panose="020B0604020202020204" charset="0"/>
              </a:rPr>
              <a:t>Treat an ineligible student as eligible</a:t>
            </a:r>
          </a:p>
          <a:p>
            <a:pPr marL="804863" lvl="3"/>
            <a:br>
              <a:rPr lang="en-US" sz="2400" dirty="0">
                <a:solidFill>
                  <a:schemeClr val="accent1">
                    <a:lumMod val="75000"/>
                  </a:schemeClr>
                </a:solidFill>
                <a:latin typeface="Agrandir" panose="020B0604020202020204" charset="0"/>
              </a:rPr>
            </a:br>
            <a:endParaRPr lang="en-US" sz="2400" dirty="0">
              <a:solidFill>
                <a:schemeClr val="accent1">
                  <a:lumMod val="75000"/>
                </a:schemeClr>
              </a:solidFill>
              <a:latin typeface="Agrandir" panose="020B0604020202020204"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29200" y="8471611"/>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429285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30988"/>
          </a:xfrm>
          <a:prstGeom prst="rect">
            <a:avLst/>
          </a:prstGeom>
        </p:spPr>
        <p:txBody>
          <a:bodyPr wrap="square" lIns="0" tIns="0" rIns="0" bIns="0" rtlCol="0" anchor="t">
            <a:spAutoFit/>
          </a:bodyPr>
          <a:lstStyle/>
          <a:p>
            <a:pPr marL="0" lvl="0" indent="0" algn="l">
              <a:lnSpc>
                <a:spcPts val="8959"/>
              </a:lnSpc>
              <a:spcBef>
                <a:spcPct val="0"/>
              </a:spcBef>
            </a:pPr>
            <a:r>
              <a:rPr lang="en-US" sz="4800" b="1" dirty="0">
                <a:solidFill>
                  <a:srgbClr val="004AAD"/>
                </a:solidFill>
                <a:latin typeface="Agrandir Bold"/>
                <a:ea typeface="Agrandir Bold"/>
                <a:cs typeface="Agrandir Bold"/>
                <a:sym typeface="Agrandir Bold"/>
              </a:rPr>
              <a:t>Building Policy and Process</a:t>
            </a:r>
          </a:p>
        </p:txBody>
      </p:sp>
      <p:sp>
        <p:nvSpPr>
          <p:cNvPr id="4" name="TextBox 4"/>
          <p:cNvSpPr txBox="1"/>
          <p:nvPr/>
        </p:nvSpPr>
        <p:spPr>
          <a:xfrm>
            <a:off x="381000" y="1828800"/>
            <a:ext cx="17145000" cy="6894195"/>
          </a:xfrm>
          <a:prstGeom prst="rect">
            <a:avLst/>
          </a:prstGeom>
        </p:spPr>
        <p:txBody>
          <a:bodyPr wrap="square" lIns="0" tIns="0" rIns="0" bIns="0" rtlCol="0" anchor="t">
            <a:spAutoFit/>
          </a:bodyPr>
          <a:lstStyle/>
          <a:p>
            <a:pPr marL="800100" lvl="1" indent="-342900">
              <a:buFont typeface="Arial" panose="020B0604020202020204" pitchFamily="34" charset="0"/>
              <a:buChar char="•"/>
            </a:pPr>
            <a:r>
              <a:rPr lang="en-US" sz="4000" dirty="0">
                <a:solidFill>
                  <a:srgbClr val="004AAD"/>
                </a:solidFill>
                <a:latin typeface="Agrandir" panose="020B0604020202020204" charset="0"/>
              </a:rPr>
              <a:t>Will you have a committee?</a:t>
            </a:r>
          </a:p>
          <a:p>
            <a:pPr marL="800100" lvl="1" indent="-342900">
              <a:buFont typeface="Arial" panose="020B0604020202020204" pitchFamily="34" charset="0"/>
              <a:buChar char="•"/>
            </a:pPr>
            <a:r>
              <a:rPr lang="en-US" sz="4000" b="0" i="0" dirty="0">
                <a:solidFill>
                  <a:srgbClr val="004AAD"/>
                </a:solidFill>
                <a:effectLst/>
                <a:latin typeface="Agrandir" panose="020B0604020202020204" charset="0"/>
              </a:rPr>
              <a:t>Will more than one person review each request?</a:t>
            </a:r>
          </a:p>
          <a:p>
            <a:pPr marL="800100" lvl="1" indent="-342900">
              <a:buFont typeface="Arial" panose="020B0604020202020204" pitchFamily="34" charset="0"/>
              <a:buChar char="•"/>
            </a:pPr>
            <a:r>
              <a:rPr lang="en-US" sz="4000" dirty="0">
                <a:solidFill>
                  <a:srgbClr val="004AAD"/>
                </a:solidFill>
                <a:latin typeface="Agrandir" panose="020B0604020202020204" charset="0"/>
              </a:rPr>
              <a:t>Will you have a standard documentation worksheet?</a:t>
            </a:r>
          </a:p>
          <a:p>
            <a:pPr marL="800100" lvl="1" indent="-342900">
              <a:buFont typeface="Arial" panose="020B0604020202020204" pitchFamily="34" charset="0"/>
              <a:buChar char="•"/>
            </a:pPr>
            <a:r>
              <a:rPr lang="en-US" sz="4000" b="0" i="0" dirty="0">
                <a:solidFill>
                  <a:srgbClr val="004AAD"/>
                </a:solidFill>
                <a:effectLst/>
                <a:latin typeface="Agrandir" panose="020B0604020202020204" charset="0"/>
              </a:rPr>
              <a:t>Will you have a standard for documentation?</a:t>
            </a:r>
          </a:p>
          <a:p>
            <a:pPr marL="800100" lvl="1" indent="-342900">
              <a:buFont typeface="Arial" panose="020B0604020202020204" pitchFamily="34" charset="0"/>
              <a:buChar char="•"/>
            </a:pPr>
            <a:r>
              <a:rPr lang="en-US" sz="4000" dirty="0">
                <a:solidFill>
                  <a:srgbClr val="004AAD"/>
                </a:solidFill>
                <a:latin typeface="Agrandir" panose="020B0604020202020204" charset="0"/>
              </a:rPr>
              <a:t>Will standard communication be used to notify a family of the outcome?</a:t>
            </a:r>
          </a:p>
          <a:p>
            <a:pPr marL="800100" lvl="1" indent="-342900">
              <a:buFont typeface="Arial" panose="020B0604020202020204" pitchFamily="34" charset="0"/>
              <a:buChar char="•"/>
            </a:pPr>
            <a:r>
              <a:rPr lang="en-US" sz="4000" dirty="0">
                <a:solidFill>
                  <a:srgbClr val="004AAD"/>
                </a:solidFill>
                <a:latin typeface="Agrandir" panose="020B0604020202020204" charset="0"/>
              </a:rPr>
              <a:t>Will PJ be used for all sources of Aid?</a:t>
            </a:r>
          </a:p>
          <a:p>
            <a:pPr marL="800100" lvl="1" indent="-342900">
              <a:buFont typeface="Arial" panose="020B0604020202020204" pitchFamily="34" charset="0"/>
              <a:buChar char="•"/>
            </a:pPr>
            <a:r>
              <a:rPr lang="en-US" sz="4000" b="0" i="0" dirty="0">
                <a:solidFill>
                  <a:srgbClr val="004AAD"/>
                </a:solidFill>
                <a:effectLst/>
                <a:latin typeface="Agrandir" panose="020B0604020202020204" charset="0"/>
              </a:rPr>
              <a:t>What aid will be offer</a:t>
            </a:r>
            <a:r>
              <a:rPr lang="en-US" sz="4000" dirty="0">
                <a:solidFill>
                  <a:srgbClr val="004AAD"/>
                </a:solidFill>
                <a:latin typeface="Agrandir" panose="020B0604020202020204" charset="0"/>
              </a:rPr>
              <a:t>ed if need increases?</a:t>
            </a:r>
          </a:p>
          <a:p>
            <a:pPr marL="800100" lvl="1" indent="-342900">
              <a:buFont typeface="Arial" panose="020B0604020202020204" pitchFamily="34" charset="0"/>
              <a:buChar char="•"/>
            </a:pPr>
            <a:r>
              <a:rPr lang="en-US" sz="4000" b="0" i="0" dirty="0">
                <a:solidFill>
                  <a:srgbClr val="004AAD"/>
                </a:solidFill>
                <a:effectLst/>
                <a:latin typeface="Agrandir" panose="020B0604020202020204" charset="0"/>
              </a:rPr>
              <a:t>Does your website reflect the pro</a:t>
            </a:r>
            <a:r>
              <a:rPr lang="en-US" sz="4000" dirty="0">
                <a:solidFill>
                  <a:srgbClr val="004AAD"/>
                </a:solidFill>
                <a:latin typeface="Agrandir" panose="020B0604020202020204" charset="0"/>
              </a:rPr>
              <a:t>cess and requirement to inform families they may submit a request for review?</a:t>
            </a:r>
            <a:endParaRPr lang="en-US" sz="4000" b="0" i="0" dirty="0">
              <a:solidFill>
                <a:srgbClr val="004AAD"/>
              </a:solidFill>
              <a:effectLst/>
              <a:latin typeface="Agrandir" panose="020B0604020202020204" charset="0"/>
            </a:endParaRPr>
          </a:p>
          <a:p>
            <a:pPr marL="804863" lvl="3"/>
            <a:br>
              <a:rPr lang="en-US" sz="2400" dirty="0">
                <a:solidFill>
                  <a:schemeClr val="accent1">
                    <a:lumMod val="75000"/>
                  </a:schemeClr>
                </a:solidFill>
                <a:latin typeface="Agrandir" panose="020B0604020202020204" charset="0"/>
              </a:rPr>
            </a:br>
            <a:endParaRPr lang="en-US" sz="2400" dirty="0">
              <a:solidFill>
                <a:schemeClr val="accent1">
                  <a:lumMod val="75000"/>
                </a:schemeClr>
              </a:solidFill>
              <a:latin typeface="Agrandir" panose="020B0604020202020204"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29200" y="8471611"/>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412402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85083" y="8487940"/>
            <a:ext cx="3002918"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r="-22088" b="-52651"/>
            </a:stretch>
          </a:blipFill>
        </p:spPr>
      </p:sp>
      <p:sp>
        <p:nvSpPr>
          <p:cNvPr id="3" name="TextBox 3"/>
          <p:cNvSpPr txBox="1"/>
          <p:nvPr/>
        </p:nvSpPr>
        <p:spPr>
          <a:xfrm>
            <a:off x="1028700" y="399684"/>
            <a:ext cx="12763500" cy="1003416"/>
          </a:xfrm>
          <a:prstGeom prst="rect">
            <a:avLst/>
          </a:prstGeom>
        </p:spPr>
        <p:txBody>
          <a:bodyPr wrap="square" lIns="0" tIns="0" rIns="0" bIns="0" rtlCol="0" anchor="t">
            <a:spAutoFit/>
          </a:bodyPr>
          <a:lstStyle/>
          <a:p>
            <a:pPr marL="0" lvl="0" indent="0" algn="l">
              <a:lnSpc>
                <a:spcPts val="8959"/>
              </a:lnSpc>
              <a:spcBef>
                <a:spcPct val="0"/>
              </a:spcBef>
            </a:pPr>
            <a:r>
              <a:rPr lang="en-US" sz="4000" b="1" dirty="0">
                <a:solidFill>
                  <a:srgbClr val="004AAD"/>
                </a:solidFill>
                <a:latin typeface="Agrandir Bold"/>
                <a:ea typeface="Agrandir Bold"/>
                <a:cs typeface="Agrandir Bold"/>
                <a:sym typeface="Agrandir Bold"/>
              </a:rPr>
              <a:t>Professional Judgment (PJ) – It’s all About People</a:t>
            </a:r>
          </a:p>
        </p:txBody>
      </p:sp>
      <p:sp>
        <p:nvSpPr>
          <p:cNvPr id="4" name="TextBox 4"/>
          <p:cNvSpPr txBox="1"/>
          <p:nvPr/>
        </p:nvSpPr>
        <p:spPr>
          <a:xfrm>
            <a:off x="381000" y="1828800"/>
            <a:ext cx="17145000" cy="6068328"/>
          </a:xfrm>
          <a:prstGeom prst="rect">
            <a:avLst/>
          </a:prstGeom>
        </p:spPr>
        <p:txBody>
          <a:bodyPr wrap="square" lIns="0" tIns="0" rIns="0" bIns="0" rtlCol="0" anchor="t">
            <a:spAutoFit/>
          </a:bodyPr>
          <a:lstStyle/>
          <a:p>
            <a:pPr marL="0" indent="0" algn="ctr" rtl="0" fontAlgn="base">
              <a:spcBef>
                <a:spcPts val="0"/>
              </a:spcBef>
              <a:spcAft>
                <a:spcPts val="0"/>
              </a:spcAft>
              <a:buNone/>
            </a:pPr>
            <a:r>
              <a:rPr lang="en-US" sz="4000" b="0" i="0" u="none" strike="noStrike" dirty="0">
                <a:solidFill>
                  <a:srgbClr val="004AAD"/>
                </a:solidFill>
                <a:effectLst/>
                <a:latin typeface="Arial" panose="020B0604020202020204" pitchFamily="34" charset="0"/>
              </a:rPr>
              <a:t>Freedom to exercise professional judgment is at the heart of the financial aid profession but with freedom comes responsibility</a:t>
            </a:r>
            <a:endParaRPr lang="en-US" sz="4000" b="0" i="0" u="none" strike="noStrike" dirty="0">
              <a:solidFill>
                <a:srgbClr val="004AAD"/>
              </a:solidFill>
              <a:effectLst/>
              <a:latin typeface="Noto Sans Symbols"/>
            </a:endParaRPr>
          </a:p>
          <a:p>
            <a:pPr marL="69850" indent="0" algn="ctr" rtl="0">
              <a:spcBef>
                <a:spcPts val="480"/>
              </a:spcBef>
              <a:spcAft>
                <a:spcPts val="0"/>
              </a:spcAft>
              <a:buNone/>
            </a:pPr>
            <a:r>
              <a:rPr lang="en-US" sz="4000" b="0" dirty="0">
                <a:solidFill>
                  <a:srgbClr val="004AAD"/>
                </a:solidFill>
                <a:effectLst/>
              </a:rPr>
              <a:t>					</a:t>
            </a:r>
            <a:br>
              <a:rPr lang="en-US" sz="4000" b="0" dirty="0">
                <a:solidFill>
                  <a:srgbClr val="004AAD"/>
                </a:solidFill>
                <a:effectLst/>
              </a:rPr>
            </a:br>
            <a:r>
              <a:rPr lang="en-US" sz="4000" b="1" i="1" u="none" strike="noStrike" dirty="0">
                <a:solidFill>
                  <a:srgbClr val="004AAD"/>
                </a:solidFill>
                <a:effectLst/>
                <a:latin typeface="Arial" panose="020B0604020202020204" pitchFamily="34" charset="0"/>
              </a:rPr>
              <a:t>“To give away money is an easy matter, and in any (wo)man’s power. But to decide to whom to give it, and how large and when and for what purpose and how is neither in every (wo)man’s power, nor an easy matter. Hence, it is that such excellence is rare, praiseworthy and noble.” 	</a:t>
            </a:r>
          </a:p>
          <a:p>
            <a:pPr marL="69850" indent="0" algn="ctr" rtl="0">
              <a:spcBef>
                <a:spcPts val="480"/>
              </a:spcBef>
              <a:spcAft>
                <a:spcPts val="0"/>
              </a:spcAft>
              <a:buNone/>
            </a:pPr>
            <a:r>
              <a:rPr lang="en-US" sz="2000" b="1" i="1" u="none" strike="noStrike" dirty="0">
                <a:solidFill>
                  <a:srgbClr val="004AAD"/>
                </a:solidFill>
                <a:effectLst/>
                <a:latin typeface="Agrandir" panose="020B0604020202020204" charset="0"/>
              </a:rPr>
              <a:t>Aristotle</a:t>
            </a:r>
            <a:endParaRPr lang="en-US" sz="2000" b="0" dirty="0">
              <a:solidFill>
                <a:srgbClr val="004AAD"/>
              </a:solidFill>
              <a:effectLst/>
              <a:latin typeface="Agrandir" panose="020B0604020202020204" charset="0"/>
            </a:endParaRPr>
          </a:p>
          <a:p>
            <a:pPr marL="804863" lvl="3"/>
            <a:br>
              <a:rPr lang="en-US" sz="2400" dirty="0">
                <a:solidFill>
                  <a:schemeClr val="accent1">
                    <a:lumMod val="75000"/>
                  </a:schemeClr>
                </a:solidFill>
                <a:latin typeface="Agrandir" panose="020B0604020202020204" charset="0"/>
              </a:rPr>
            </a:br>
            <a:endParaRPr lang="en-US" sz="2400" dirty="0">
              <a:solidFill>
                <a:schemeClr val="accent1">
                  <a:lumMod val="75000"/>
                </a:schemeClr>
              </a:solidFill>
              <a:latin typeface="Agrandir" panose="020B0604020202020204" charset="0"/>
            </a:endParaRPr>
          </a:p>
        </p:txBody>
      </p:sp>
      <p:sp>
        <p:nvSpPr>
          <p:cNvPr id="5" name="Freeform 5"/>
          <p:cNvSpPr/>
          <p:nvPr/>
        </p:nvSpPr>
        <p:spPr>
          <a:xfrm>
            <a:off x="11827544"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6" name="Freeform 6"/>
          <p:cNvSpPr/>
          <p:nvPr/>
        </p:nvSpPr>
        <p:spPr>
          <a:xfrm>
            <a:off x="8419976"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7" name="Freeform 7"/>
          <p:cNvSpPr/>
          <p:nvPr/>
        </p:nvSpPr>
        <p:spPr>
          <a:xfrm>
            <a:off x="5029200" y="8471611"/>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8" name="Freeform 8"/>
          <p:cNvSpPr/>
          <p:nvPr/>
        </p:nvSpPr>
        <p:spPr>
          <a:xfrm>
            <a:off x="1649625" y="8487940"/>
            <a:ext cx="3666213" cy="1799060"/>
          </a:xfrm>
          <a:custGeom>
            <a:avLst/>
            <a:gdLst/>
            <a:ahLst/>
            <a:cxnLst/>
            <a:rect l="l" t="t" r="r" b="b"/>
            <a:pathLst>
              <a:path w="3666213" h="1799060">
                <a:moveTo>
                  <a:pt x="0" y="0"/>
                </a:moveTo>
                <a:lnTo>
                  <a:pt x="3666213" y="0"/>
                </a:lnTo>
                <a:lnTo>
                  <a:pt x="3666213" y="1799060"/>
                </a:lnTo>
                <a:lnTo>
                  <a:pt x="0" y="1799060"/>
                </a:lnTo>
                <a:lnTo>
                  <a:pt x="0" y="0"/>
                </a:lnTo>
                <a:close/>
              </a:path>
            </a:pathLst>
          </a:custGeom>
          <a:blipFill>
            <a:blip r:embed="rId2"/>
            <a:stretch>
              <a:fillRect t="-51133" b="-52651"/>
            </a:stretch>
          </a:blipFill>
        </p:spPr>
      </p:sp>
      <p:sp>
        <p:nvSpPr>
          <p:cNvPr id="9" name="Freeform 9"/>
          <p:cNvSpPr/>
          <p:nvPr/>
        </p:nvSpPr>
        <p:spPr>
          <a:xfrm>
            <a:off x="0" y="8487940"/>
            <a:ext cx="1929203" cy="1799060"/>
          </a:xfrm>
          <a:custGeom>
            <a:avLst/>
            <a:gdLst/>
            <a:ahLst/>
            <a:cxnLst/>
            <a:rect l="l" t="t" r="r" b="b"/>
            <a:pathLst>
              <a:path w="3666213" h="1799060">
                <a:moveTo>
                  <a:pt x="0" y="0"/>
                </a:moveTo>
                <a:lnTo>
                  <a:pt x="3666212" y="0"/>
                </a:lnTo>
                <a:lnTo>
                  <a:pt x="3666212" y="1799060"/>
                </a:lnTo>
                <a:lnTo>
                  <a:pt x="0" y="1799060"/>
                </a:lnTo>
                <a:lnTo>
                  <a:pt x="0" y="0"/>
                </a:lnTo>
                <a:close/>
              </a:path>
            </a:pathLst>
          </a:custGeom>
          <a:blipFill>
            <a:blip r:embed="rId2"/>
            <a:stretch>
              <a:fillRect l="-90038" t="-51133" b="-52651"/>
            </a:stretch>
          </a:blipFill>
        </p:spPr>
      </p:sp>
      <p:sp>
        <p:nvSpPr>
          <p:cNvPr id="10" name="TextBox 10"/>
          <p:cNvSpPr txBox="1"/>
          <p:nvPr/>
        </p:nvSpPr>
        <p:spPr>
          <a:xfrm>
            <a:off x="13792200" y="149216"/>
            <a:ext cx="4574070" cy="484235"/>
          </a:xfrm>
          <a:prstGeom prst="rect">
            <a:avLst/>
          </a:prstGeom>
        </p:spPr>
        <p:txBody>
          <a:bodyPr wrap="square" lIns="0" tIns="0" rIns="0" bIns="0" rtlCol="0" anchor="t">
            <a:spAutoFit/>
          </a:bodyPr>
          <a:lstStyle/>
          <a:p>
            <a:pPr marL="0" lvl="0" indent="0" algn="l">
              <a:lnSpc>
                <a:spcPts val="4044"/>
              </a:lnSpc>
              <a:spcBef>
                <a:spcPct val="0"/>
              </a:spcBef>
            </a:pPr>
            <a:r>
              <a:rPr lang="en-US" sz="2889" dirty="0">
                <a:solidFill>
                  <a:srgbClr val="004AAD"/>
                </a:solidFill>
                <a:latin typeface="Agrandir Thin"/>
                <a:ea typeface="Agrandir Thin"/>
                <a:cs typeface="Agrandir Thin"/>
                <a:sym typeface="Agrandir Thin"/>
              </a:rPr>
              <a:t>ISFAA 2026 Conference</a:t>
            </a:r>
          </a:p>
        </p:txBody>
      </p:sp>
      <p:sp>
        <p:nvSpPr>
          <p:cNvPr id="11" name="AutoShape 11"/>
          <p:cNvSpPr/>
          <p:nvPr/>
        </p:nvSpPr>
        <p:spPr>
          <a:xfrm flipV="1">
            <a:off x="13801675" y="694959"/>
            <a:ext cx="4135199" cy="38100"/>
          </a:xfrm>
          <a:prstGeom prst="line">
            <a:avLst/>
          </a:prstGeom>
          <a:ln w="47625" cap="flat">
            <a:solidFill>
              <a:srgbClr val="004AAD"/>
            </a:solidFill>
            <a:prstDash val="solid"/>
            <a:headEnd type="none" w="sm" len="sm"/>
            <a:tailEnd type="none" w="sm" len="sm"/>
          </a:ln>
        </p:spPr>
      </p:sp>
    </p:spTree>
    <p:extLst>
      <p:ext uri="{BB962C8B-B14F-4D97-AF65-F5344CB8AC3E}">
        <p14:creationId xmlns:p14="http://schemas.microsoft.com/office/powerpoint/2010/main" val="380036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6F6E-9D1C-4808-AC84-450C0BA9D150}"/>
              </a:ext>
            </a:extLst>
          </p:cNvPr>
          <p:cNvSpPr>
            <a:spLocks noGrp="1"/>
          </p:cNvSpPr>
          <p:nvPr>
            <p:ph type="title"/>
          </p:nvPr>
        </p:nvSpPr>
        <p:spPr>
          <a:xfrm>
            <a:off x="744084" y="2975768"/>
            <a:ext cx="15584488" cy="1362075"/>
          </a:xfrm>
        </p:spPr>
        <p:txBody>
          <a:bodyPr>
            <a:noAutofit/>
          </a:bodyPr>
          <a:lstStyle/>
          <a:p>
            <a:r>
              <a:rPr lang="en-US" sz="4800" b="1" dirty="0">
                <a:solidFill>
                  <a:srgbClr val="004AAD"/>
                </a:solidFill>
                <a:latin typeface="Agrandir Bold"/>
                <a:ea typeface="Agrandir Bold"/>
                <a:cs typeface="Agrandir Bold"/>
                <a:sym typeface="Agrandir Bold"/>
              </a:rPr>
              <a:t>Satisfactory Academic Progress</a:t>
            </a:r>
            <a:br>
              <a:rPr lang="en-US" sz="4800" b="1" dirty="0">
                <a:solidFill>
                  <a:srgbClr val="004AAD"/>
                </a:solidFill>
                <a:latin typeface="Agrandir Bold"/>
                <a:ea typeface="Agrandir Bold"/>
                <a:cs typeface="Agrandir Bold"/>
                <a:sym typeface="Agrandir Bold"/>
              </a:rPr>
            </a:br>
            <a:endParaRPr lang="en-US" sz="4800" dirty="0"/>
          </a:p>
        </p:txBody>
      </p:sp>
      <p:sp>
        <p:nvSpPr>
          <p:cNvPr id="3" name="Text Placeholder 2">
            <a:extLst>
              <a:ext uri="{FF2B5EF4-FFF2-40B4-BE49-F238E27FC236}">
                <a16:creationId xmlns:a16="http://schemas.microsoft.com/office/drawing/2014/main" id="{D30A97ED-5A5B-4060-9EE3-5BA835C28368}"/>
              </a:ext>
            </a:extLst>
          </p:cNvPr>
          <p:cNvSpPr>
            <a:spLocks noGrp="1"/>
          </p:cNvSpPr>
          <p:nvPr>
            <p:ph type="body" idx="1"/>
          </p:nvPr>
        </p:nvSpPr>
        <p:spPr/>
        <p:txBody>
          <a:bodyPr/>
          <a:lstStyle/>
          <a:p>
            <a:endParaRPr lang="en-US" dirty="0"/>
          </a:p>
        </p:txBody>
      </p:sp>
      <p:pic>
        <p:nvPicPr>
          <p:cNvPr id="1026" name="Picture 2">
            <a:extLst>
              <a:ext uri="{FF2B5EF4-FFF2-40B4-BE49-F238E27FC236}">
                <a16:creationId xmlns:a16="http://schemas.microsoft.com/office/drawing/2014/main" id="{3B665DF9-1723-46D3-8D28-866D0D030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4762500"/>
            <a:ext cx="8633869" cy="482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220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1655</Words>
  <Application>Microsoft Office PowerPoint</Application>
  <PresentationFormat>Custom</PresentationFormat>
  <Paragraphs>210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Symbol</vt:lpstr>
      <vt:lpstr>Agrandir</vt:lpstr>
      <vt:lpstr>Noto Sans Symbols</vt:lpstr>
      <vt:lpstr>Agrandir Thin</vt:lpstr>
      <vt:lpstr>Calibri</vt:lpstr>
      <vt:lpstr>Agrandir Bold</vt:lpstr>
      <vt:lpstr>Arial</vt:lpstr>
      <vt:lpstr>Office Theme</vt:lpstr>
      <vt:lpstr>PowerPoint Presentation</vt:lpstr>
      <vt:lpstr>Professional Judgement</vt:lpstr>
      <vt:lpstr>PowerPoint Presentation</vt:lpstr>
      <vt:lpstr>PowerPoint Presentation</vt:lpstr>
      <vt:lpstr>PowerPoint Presentation</vt:lpstr>
      <vt:lpstr>PowerPoint Presentation</vt:lpstr>
      <vt:lpstr>PowerPoint Presentation</vt:lpstr>
      <vt:lpstr>PowerPoint Presentation</vt:lpstr>
      <vt:lpstr>Satisfactory Academic Progress </vt:lpstr>
      <vt:lpstr>PowerPoint Presentation</vt:lpstr>
      <vt:lpstr>PowerPoint Presentation</vt:lpstr>
      <vt:lpstr>PowerPoint Presentation</vt:lpstr>
      <vt:lpstr>Federal Verification </vt:lpstr>
      <vt:lpstr>PowerPoint Presentation</vt:lpstr>
      <vt:lpstr>PowerPoint Presentation</vt:lpstr>
      <vt:lpstr>Return of title iv funds (R2TIV) Regulatory Requirements  and 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ISFAA 2026 Presentation Slides</dc:title>
  <dc:creator>Mary Nucciarone</dc:creator>
  <cp:lastModifiedBy>Mary Nucciarone</cp:lastModifiedBy>
  <cp:revision>80</cp:revision>
  <dcterms:created xsi:type="dcterms:W3CDTF">2006-08-16T00:00:00Z</dcterms:created>
  <dcterms:modified xsi:type="dcterms:W3CDTF">2026-03-06T12:51:51Z</dcterms:modified>
  <dc:identifier>DAGplOknuLg</dc:identifier>
</cp:coreProperties>
</file>